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74" r:id="rId5"/>
    <p:sldId id="282" r:id="rId6"/>
    <p:sldId id="285" r:id="rId7"/>
    <p:sldId id="286" r:id="rId8"/>
    <p:sldId id="287" r:id="rId9"/>
    <p:sldId id="288" r:id="rId10"/>
    <p:sldId id="289" r:id="rId11"/>
    <p:sldId id="290" r:id="rId12"/>
    <p:sldId id="291" r:id="rId13"/>
    <p:sldId id="279" r:id="rId14"/>
    <p:sldId id="280" r:id="rId15"/>
    <p:sldId id="281" r:id="rId16"/>
    <p:sldId id="277" r:id="rId17"/>
    <p:sldId id="278" r:id="rId18"/>
    <p:sldId id="283" r:id="rId19"/>
    <p:sldId id="275" r:id="rId20"/>
    <p:sldId id="276" r:id="rId21"/>
    <p:sldId id="284" r:id="rId22"/>
    <p:sldId id="257" r:id="rId23"/>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4E60"/>
    <a:srgbClr val="74BF56"/>
    <a:srgbClr val="64A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4186" autoAdjust="0"/>
  </p:normalViewPr>
  <p:slideViewPr>
    <p:cSldViewPr snapToGrid="0">
      <p:cViewPr varScale="1">
        <p:scale>
          <a:sx n="93" d="100"/>
          <a:sy n="93" d="100"/>
        </p:scale>
        <p:origin x="1074" y="9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8" d="100"/>
          <a:sy n="78" d="100"/>
        </p:scale>
        <p:origin x="333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8693"/>
          </a:xfrm>
          <a:prstGeom prst="rect">
            <a:avLst/>
          </a:prstGeom>
        </p:spPr>
        <p:txBody>
          <a:bodyPr vert="horz" lIns="95690" tIns="47845" rIns="95690" bIns="47845" rtlCol="0"/>
          <a:lstStyle>
            <a:lvl1pPr algn="l">
              <a:defRPr sz="1300"/>
            </a:lvl1pPr>
          </a:lstStyle>
          <a:p>
            <a:endParaRPr lang="en-AU"/>
          </a:p>
        </p:txBody>
      </p:sp>
      <p:sp>
        <p:nvSpPr>
          <p:cNvPr id="3" name="Date Placeholder 2"/>
          <p:cNvSpPr>
            <a:spLocks noGrp="1"/>
          </p:cNvSpPr>
          <p:nvPr>
            <p:ph type="dt" sz="quarter" idx="1"/>
          </p:nvPr>
        </p:nvSpPr>
        <p:spPr>
          <a:xfrm>
            <a:off x="3855839" y="0"/>
            <a:ext cx="2949786" cy="498693"/>
          </a:xfrm>
          <a:prstGeom prst="rect">
            <a:avLst/>
          </a:prstGeom>
        </p:spPr>
        <p:txBody>
          <a:bodyPr vert="horz" lIns="95690" tIns="47845" rIns="95690" bIns="47845" rtlCol="0"/>
          <a:lstStyle>
            <a:lvl1pPr algn="r">
              <a:defRPr sz="1300"/>
            </a:lvl1pPr>
          </a:lstStyle>
          <a:p>
            <a:fld id="{B851B196-2940-4224-A073-7AAAB80DEC05}" type="datetimeFigureOut">
              <a:rPr lang="en-AU" smtClean="0"/>
              <a:t>22/09/2020</a:t>
            </a:fld>
            <a:endParaRPr lang="en-AU"/>
          </a:p>
        </p:txBody>
      </p:sp>
      <p:sp>
        <p:nvSpPr>
          <p:cNvPr id="4" name="Footer Placeholder 3"/>
          <p:cNvSpPr>
            <a:spLocks noGrp="1"/>
          </p:cNvSpPr>
          <p:nvPr>
            <p:ph type="ftr" sz="quarter" idx="2"/>
          </p:nvPr>
        </p:nvSpPr>
        <p:spPr>
          <a:xfrm>
            <a:off x="1" y="9440647"/>
            <a:ext cx="2949786" cy="498692"/>
          </a:xfrm>
          <a:prstGeom prst="rect">
            <a:avLst/>
          </a:prstGeom>
        </p:spPr>
        <p:txBody>
          <a:bodyPr vert="horz" lIns="95690" tIns="47845" rIns="95690" bIns="47845" rtlCol="0" anchor="b"/>
          <a:lstStyle>
            <a:lvl1pPr algn="l">
              <a:defRPr sz="1300"/>
            </a:lvl1pPr>
          </a:lstStyle>
          <a:p>
            <a:endParaRPr lang="en-AU"/>
          </a:p>
        </p:txBody>
      </p:sp>
      <p:sp>
        <p:nvSpPr>
          <p:cNvPr id="5" name="Slide Number Placeholder 4"/>
          <p:cNvSpPr>
            <a:spLocks noGrp="1"/>
          </p:cNvSpPr>
          <p:nvPr>
            <p:ph type="sldNum" sz="quarter" idx="3"/>
          </p:nvPr>
        </p:nvSpPr>
        <p:spPr>
          <a:xfrm>
            <a:off x="3855839" y="9440647"/>
            <a:ext cx="2949786" cy="498692"/>
          </a:xfrm>
          <a:prstGeom prst="rect">
            <a:avLst/>
          </a:prstGeom>
        </p:spPr>
        <p:txBody>
          <a:bodyPr vert="horz" lIns="95690" tIns="47845" rIns="95690" bIns="47845" rtlCol="0" anchor="b"/>
          <a:lstStyle>
            <a:lvl1pPr algn="r">
              <a:defRPr sz="1300"/>
            </a:lvl1pPr>
          </a:lstStyle>
          <a:p>
            <a:fld id="{767EF965-6BAE-42EB-9832-6F313BACFC94}" type="slidenum">
              <a:rPr lang="en-AU" smtClean="0"/>
              <a:t>‹#›</a:t>
            </a:fld>
            <a:endParaRPr lang="en-AU"/>
          </a:p>
        </p:txBody>
      </p:sp>
    </p:spTree>
    <p:extLst>
      <p:ext uri="{BB962C8B-B14F-4D97-AF65-F5344CB8AC3E}">
        <p14:creationId xmlns:p14="http://schemas.microsoft.com/office/powerpoint/2010/main" val="2089097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8693"/>
          </a:xfrm>
          <a:prstGeom prst="rect">
            <a:avLst/>
          </a:prstGeom>
        </p:spPr>
        <p:txBody>
          <a:bodyPr vert="horz" lIns="95690" tIns="47845" rIns="95690" bIns="47845" rtlCol="0"/>
          <a:lstStyle>
            <a:lvl1pPr algn="l">
              <a:defRPr sz="1300"/>
            </a:lvl1pPr>
          </a:lstStyle>
          <a:p>
            <a:endParaRPr lang="en-AU"/>
          </a:p>
        </p:txBody>
      </p:sp>
      <p:sp>
        <p:nvSpPr>
          <p:cNvPr id="3" name="Date Placeholder 2"/>
          <p:cNvSpPr>
            <a:spLocks noGrp="1"/>
          </p:cNvSpPr>
          <p:nvPr>
            <p:ph type="dt" idx="1"/>
          </p:nvPr>
        </p:nvSpPr>
        <p:spPr>
          <a:xfrm>
            <a:off x="3855839" y="0"/>
            <a:ext cx="2949786" cy="498693"/>
          </a:xfrm>
          <a:prstGeom prst="rect">
            <a:avLst/>
          </a:prstGeom>
        </p:spPr>
        <p:txBody>
          <a:bodyPr vert="horz" lIns="95690" tIns="47845" rIns="95690" bIns="47845" rtlCol="0"/>
          <a:lstStyle>
            <a:lvl1pPr algn="r">
              <a:defRPr sz="1300"/>
            </a:lvl1pPr>
          </a:lstStyle>
          <a:p>
            <a:fld id="{85F3A376-3C9A-4568-96A5-357F599C2D44}" type="datetimeFigureOut">
              <a:rPr lang="en-AU" smtClean="0"/>
              <a:t>22/09/2020</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5690" tIns="47845" rIns="95690" bIns="47845"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5690" tIns="47845" rIns="95690" bIns="47845"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9440647"/>
            <a:ext cx="2949786" cy="498692"/>
          </a:xfrm>
          <a:prstGeom prst="rect">
            <a:avLst/>
          </a:prstGeom>
        </p:spPr>
        <p:txBody>
          <a:bodyPr vert="horz" lIns="95690" tIns="47845" rIns="95690" bIns="47845" rtlCol="0" anchor="b"/>
          <a:lstStyle>
            <a:lvl1pPr algn="l">
              <a:defRPr sz="1300"/>
            </a:lvl1pPr>
          </a:lstStyle>
          <a:p>
            <a:endParaRPr lang="en-AU"/>
          </a:p>
        </p:txBody>
      </p:sp>
      <p:sp>
        <p:nvSpPr>
          <p:cNvPr id="7" name="Slide Number Placeholder 6"/>
          <p:cNvSpPr>
            <a:spLocks noGrp="1"/>
          </p:cNvSpPr>
          <p:nvPr>
            <p:ph type="sldNum" sz="quarter" idx="5"/>
          </p:nvPr>
        </p:nvSpPr>
        <p:spPr>
          <a:xfrm>
            <a:off x="3855839" y="9440647"/>
            <a:ext cx="2949786" cy="498692"/>
          </a:xfrm>
          <a:prstGeom prst="rect">
            <a:avLst/>
          </a:prstGeom>
        </p:spPr>
        <p:txBody>
          <a:bodyPr vert="horz" lIns="95690" tIns="47845" rIns="95690" bIns="47845" rtlCol="0" anchor="b"/>
          <a:lstStyle>
            <a:lvl1pPr algn="r">
              <a:defRPr sz="1300"/>
            </a:lvl1pPr>
          </a:lstStyle>
          <a:p>
            <a:fld id="{806F3031-C704-45E0-A9D5-BD0C2AC20B47}" type="slidenum">
              <a:rPr lang="en-AU" smtClean="0"/>
              <a:t>‹#›</a:t>
            </a:fld>
            <a:endParaRPr lang="en-AU"/>
          </a:p>
        </p:txBody>
      </p:sp>
    </p:spTree>
    <p:extLst>
      <p:ext uri="{BB962C8B-B14F-4D97-AF65-F5344CB8AC3E}">
        <p14:creationId xmlns:p14="http://schemas.microsoft.com/office/powerpoint/2010/main" val="44846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06F3031-C704-45E0-A9D5-BD0C2AC20B47}" type="slidenum">
              <a:rPr lang="en-AU" smtClean="0"/>
              <a:t>1</a:t>
            </a:fld>
            <a:endParaRPr lang="en-AU"/>
          </a:p>
        </p:txBody>
      </p:sp>
    </p:spTree>
    <p:extLst>
      <p:ext uri="{BB962C8B-B14F-4D97-AF65-F5344CB8AC3E}">
        <p14:creationId xmlns:p14="http://schemas.microsoft.com/office/powerpoint/2010/main" val="2760539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IBM i2 Analyst’s Notebook software</a:t>
            </a:r>
          </a:p>
          <a:p>
            <a:endParaRPr lang="en-AU" dirty="0" smtClean="0"/>
          </a:p>
          <a:p>
            <a:pPr marL="285750" indent="-285750">
              <a:buFont typeface="Arial" panose="020B0604020202020204" pitchFamily="34" charset="0"/>
              <a:buChar char="•"/>
            </a:pPr>
            <a:r>
              <a:rPr lang="en-AU" dirty="0" smtClean="0"/>
              <a:t>Visual analysis tool that turns data into intelligence</a:t>
            </a:r>
          </a:p>
          <a:p>
            <a:pPr marL="285750" indent="-285750">
              <a:buFont typeface="Arial" panose="020B0604020202020204" pitchFamily="34" charset="0"/>
              <a:buChar char="•"/>
            </a:pPr>
            <a:r>
              <a:rPr lang="en-AU" dirty="0" smtClean="0"/>
              <a:t>Operators can be linked to offences, vehicles, locations or many other entities</a:t>
            </a:r>
          </a:p>
          <a:p>
            <a:pPr marL="285750" indent="-285750">
              <a:buFont typeface="Arial" panose="020B0604020202020204" pitchFamily="34" charset="0"/>
              <a:buChar char="•"/>
            </a:pPr>
            <a:r>
              <a:rPr lang="en-AU" dirty="0" smtClean="0"/>
              <a:t>Social network, geospatial or temporal analysis charts available</a:t>
            </a:r>
          </a:p>
          <a:p>
            <a:pPr marL="285750" indent="-285750">
              <a:buFont typeface="Arial" panose="020B0604020202020204" pitchFamily="34" charset="0"/>
              <a:buChar char="•"/>
            </a:pPr>
            <a:r>
              <a:rPr lang="en-AU" dirty="0" smtClean="0"/>
              <a:t>Will greatly assist Compliance with focusing on recidivist operators  </a:t>
            </a:r>
          </a:p>
        </p:txBody>
      </p:sp>
      <p:sp>
        <p:nvSpPr>
          <p:cNvPr id="4" name="Slide Number Placeholder 3"/>
          <p:cNvSpPr>
            <a:spLocks noGrp="1"/>
          </p:cNvSpPr>
          <p:nvPr>
            <p:ph type="sldNum" sz="quarter" idx="10"/>
          </p:nvPr>
        </p:nvSpPr>
        <p:spPr/>
        <p:txBody>
          <a:bodyPr/>
          <a:lstStyle/>
          <a:p>
            <a:fld id="{806F3031-C704-45E0-A9D5-BD0C2AC20B47}" type="slidenum">
              <a:rPr lang="en-AU" smtClean="0"/>
              <a:t>10</a:t>
            </a:fld>
            <a:endParaRPr lang="en-AU"/>
          </a:p>
        </p:txBody>
      </p:sp>
    </p:spTree>
    <p:extLst>
      <p:ext uri="{BB962C8B-B14F-4D97-AF65-F5344CB8AC3E}">
        <p14:creationId xmlns:p14="http://schemas.microsoft.com/office/powerpoint/2010/main" val="799179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Timeline Analysis Example 1 – An operator’s intercepts based on compliance record</a:t>
            </a:r>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r>
              <a:rPr lang="en-AU" dirty="0" smtClean="0"/>
              <a:t>Visual timeline of intercepts based on compliant or non-compliant event</a:t>
            </a:r>
          </a:p>
          <a:p>
            <a:pPr marL="285750" indent="-285750">
              <a:buFont typeface="Arial" panose="020B0604020202020204" pitchFamily="34" charset="0"/>
              <a:buChar char="•"/>
            </a:pPr>
            <a:r>
              <a:rPr lang="en-AU" dirty="0" smtClean="0"/>
              <a:t>Ability to display clusters to highlight frequency of intercepts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806F3031-C704-45E0-A9D5-BD0C2AC20B47}" type="slidenum">
              <a:rPr lang="en-AU" smtClean="0"/>
              <a:t>11</a:t>
            </a:fld>
            <a:endParaRPr lang="en-AU"/>
          </a:p>
        </p:txBody>
      </p:sp>
    </p:spTree>
    <p:extLst>
      <p:ext uri="{BB962C8B-B14F-4D97-AF65-F5344CB8AC3E}">
        <p14:creationId xmlns:p14="http://schemas.microsoft.com/office/powerpoint/2010/main" val="380194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Timeline Analysis Example 2 – An operator’s intercepts based on compliance record and linked to trucks / locations</a:t>
            </a:r>
          </a:p>
          <a:p>
            <a:endParaRPr lang="en-AU" dirty="0" smtClean="0"/>
          </a:p>
          <a:p>
            <a:r>
              <a:rPr lang="en-AU" dirty="0" smtClean="0"/>
              <a:t>Ability to display links and events in chronological order for operator compliance</a:t>
            </a:r>
          </a:p>
          <a:p>
            <a:r>
              <a:rPr lang="en-AU" dirty="0" smtClean="0"/>
              <a:t>Hotspot locations can be recorded for future enforcement deployment</a:t>
            </a:r>
          </a:p>
          <a:p>
            <a:endParaRPr lang="en-AU" dirty="0"/>
          </a:p>
        </p:txBody>
      </p:sp>
      <p:sp>
        <p:nvSpPr>
          <p:cNvPr id="4" name="Slide Number Placeholder 3"/>
          <p:cNvSpPr>
            <a:spLocks noGrp="1"/>
          </p:cNvSpPr>
          <p:nvPr>
            <p:ph type="sldNum" sz="quarter" idx="10"/>
          </p:nvPr>
        </p:nvSpPr>
        <p:spPr/>
        <p:txBody>
          <a:bodyPr/>
          <a:lstStyle/>
          <a:p>
            <a:fld id="{806F3031-C704-45E0-A9D5-BD0C2AC20B47}" type="slidenum">
              <a:rPr lang="en-AU" smtClean="0"/>
              <a:t>12</a:t>
            </a:fld>
            <a:endParaRPr lang="en-AU"/>
          </a:p>
        </p:txBody>
      </p:sp>
    </p:spTree>
    <p:extLst>
      <p:ext uri="{BB962C8B-B14F-4D97-AF65-F5344CB8AC3E}">
        <p14:creationId xmlns:p14="http://schemas.microsoft.com/office/powerpoint/2010/main" val="379069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know there is a lot going on at the moment and that roadworks and detours can be frustrating, but we’re focussed on the end result and ultimate goal of reducing the number of lives lost.  </a:t>
            </a:r>
          </a:p>
          <a:p>
            <a:endParaRPr lang="en-AU" dirty="0" smtClean="0"/>
          </a:p>
          <a:p>
            <a:r>
              <a:rPr lang="en-AU" dirty="0" smtClean="0"/>
              <a:t>While the upgrades may cause delays to your journey over the summer, every construction sign is a sign of great things to come. We’re actively work to help improve the State road network and reduce the risk of killed and seriously injured crashes on our roads.  </a:t>
            </a:r>
          </a:p>
          <a:p>
            <a:endParaRPr lang="en-AU" dirty="0"/>
          </a:p>
        </p:txBody>
      </p:sp>
      <p:sp>
        <p:nvSpPr>
          <p:cNvPr id="4" name="Slide Number Placeholder 3"/>
          <p:cNvSpPr>
            <a:spLocks noGrp="1"/>
          </p:cNvSpPr>
          <p:nvPr>
            <p:ph type="sldNum" sz="quarter" idx="10"/>
          </p:nvPr>
        </p:nvSpPr>
        <p:spPr/>
        <p:txBody>
          <a:bodyPr/>
          <a:lstStyle/>
          <a:p>
            <a:fld id="{806F3031-C704-45E0-A9D5-BD0C2AC20B47}" type="slidenum">
              <a:rPr lang="en-AU" smtClean="0"/>
              <a:t>13</a:t>
            </a:fld>
            <a:endParaRPr lang="en-AU"/>
          </a:p>
        </p:txBody>
      </p:sp>
    </p:spTree>
    <p:extLst>
      <p:ext uri="{BB962C8B-B14F-4D97-AF65-F5344CB8AC3E}">
        <p14:creationId xmlns:p14="http://schemas.microsoft.com/office/powerpoint/2010/main" val="3198925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Regional roads will be made safer, with much needed road safety treatments being delivered across the state in the first of a nine-year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Thirty projects will see more than 1,400 kilometres of roads upgraded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Goldfields – Esperance –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smtClean="0"/>
              <a:t>Installation of audible edge lines 240 km of Eyre Highway east of Norseman due to commence in October 2020 and is expected to be completed May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smtClean="0"/>
              <a:t>Widen and seal shoulders, and install audible edge lines 25 km of Great Eastern Highway east of Ghooli and is expected to start in November 2020 to be completed January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Great Southern - </a:t>
            </a:r>
            <a:r>
              <a:rPr lang="en-AU" sz="1200" b="1" i="0" kern="1200" dirty="0" smtClean="0">
                <a:solidFill>
                  <a:schemeClr val="tx1"/>
                </a:solidFill>
                <a:effectLst/>
                <a:latin typeface="+mn-lt"/>
                <a:ea typeface="+mn-ea"/>
                <a:cs typeface="+mn-cs"/>
              </a:rPr>
              <a:t>Upgrades and improvements from November 2020 to June 2021:</a:t>
            </a:r>
          </a:p>
          <a:p>
            <a:pPr marL="171450" indent="-171450">
              <a:buFont typeface="Wingdings" panose="05000000000000000000" pitchFamily="2" charset="2"/>
              <a:buChar char="§"/>
            </a:pPr>
            <a:r>
              <a:rPr lang="en-AU" sz="1200" b="0" i="0" kern="1200" dirty="0" smtClean="0">
                <a:solidFill>
                  <a:schemeClr val="tx1"/>
                </a:solidFill>
                <a:effectLst/>
                <a:latin typeface="+mn-lt"/>
                <a:ea typeface="+mn-ea"/>
                <a:cs typeface="+mn-cs"/>
              </a:rPr>
              <a:t>50 km of Albany Highway between Mount Barker and Albany</a:t>
            </a:r>
          </a:p>
          <a:p>
            <a:pPr marL="171450" indent="-171450">
              <a:buFont typeface="Wingdings" panose="05000000000000000000" pitchFamily="2" charset="2"/>
              <a:buChar char="§"/>
            </a:pPr>
            <a:r>
              <a:rPr lang="en-AU" sz="1200" b="0" i="0" kern="1200" dirty="0" smtClean="0">
                <a:solidFill>
                  <a:schemeClr val="tx1"/>
                </a:solidFill>
                <a:effectLst/>
                <a:latin typeface="+mn-lt"/>
                <a:ea typeface="+mn-ea"/>
                <a:cs typeface="+mn-cs"/>
              </a:rPr>
              <a:t>5 km of South Coast Highway between Albany and King River </a:t>
            </a:r>
          </a:p>
          <a:p>
            <a:pPr marL="171450" indent="-171450">
              <a:buFont typeface="Wingdings" panose="05000000000000000000" pitchFamily="2" charset="2"/>
              <a:buChar char="§"/>
            </a:pPr>
            <a:r>
              <a:rPr lang="en-AU" sz="1200" b="0" i="0" kern="1200" dirty="0" smtClean="0">
                <a:solidFill>
                  <a:schemeClr val="tx1"/>
                </a:solidFill>
                <a:effectLst/>
                <a:latin typeface="+mn-lt"/>
                <a:ea typeface="+mn-ea"/>
                <a:cs typeface="+mn-cs"/>
              </a:rPr>
              <a:t>20 km of South Western Highway west of Albany </a:t>
            </a:r>
          </a:p>
          <a:p>
            <a:pPr marL="171450" indent="-171450">
              <a:buFont typeface="Wingdings" panose="05000000000000000000" pitchFamily="2" charset="2"/>
              <a:buChar char="§"/>
            </a:pPr>
            <a:r>
              <a:rPr lang="en-AU" sz="1200" b="0" i="0" kern="1200" dirty="0" smtClean="0">
                <a:solidFill>
                  <a:schemeClr val="tx1"/>
                </a:solidFill>
                <a:effectLst/>
                <a:latin typeface="+mn-lt"/>
                <a:ea typeface="+mn-ea"/>
                <a:cs typeface="+mn-cs"/>
              </a:rPr>
              <a:t>50 km of Chester Pass Road</a:t>
            </a:r>
          </a:p>
          <a:p>
            <a:pPr marL="171450" indent="-171450">
              <a:buFont typeface="Wingdings" panose="05000000000000000000" pitchFamily="2" charset="2"/>
              <a:buChar char="§"/>
            </a:pPr>
            <a:r>
              <a:rPr lang="en-AU" sz="1200" b="0" i="0" kern="1200" dirty="0" smtClean="0">
                <a:solidFill>
                  <a:schemeClr val="tx1"/>
                </a:solidFill>
                <a:effectLst/>
                <a:latin typeface="+mn-lt"/>
                <a:ea typeface="+mn-ea"/>
                <a:cs typeface="+mn-cs"/>
              </a:rPr>
              <a:t>10 km of Muir Highway west of Albany Highway </a:t>
            </a:r>
          </a:p>
          <a:p>
            <a:pPr marL="171450" indent="-171450">
              <a:buFont typeface="Wingdings" panose="05000000000000000000" pitchFamily="2" charset="2"/>
              <a:buChar char="§"/>
            </a:pPr>
            <a:r>
              <a:rPr lang="en-AU" sz="1200" b="0" i="0" kern="1200" dirty="0" smtClean="0">
                <a:solidFill>
                  <a:schemeClr val="tx1"/>
                </a:solidFill>
                <a:effectLst/>
                <a:latin typeface="+mn-lt"/>
                <a:ea typeface="+mn-ea"/>
                <a:cs typeface="+mn-cs"/>
              </a:rPr>
              <a:t>20 km of Great Southern Highway between Broomehill-Jerramungup Road and Tambellup</a:t>
            </a:r>
          </a:p>
          <a:p>
            <a:endParaRPr lang="en-AU" sz="1200" b="0" i="0" kern="1200" dirty="0" smtClean="0">
              <a:solidFill>
                <a:schemeClr val="tx1"/>
              </a:solidFill>
              <a:effectLst/>
              <a:latin typeface="+mn-lt"/>
              <a:ea typeface="+mn-ea"/>
              <a:cs typeface="+mn-cs"/>
            </a:endParaRPr>
          </a:p>
          <a:p>
            <a:r>
              <a:rPr lang="en-AU" sz="1200" b="1" i="0" kern="1200" dirty="0" smtClean="0">
                <a:solidFill>
                  <a:schemeClr val="tx1"/>
                </a:solidFill>
                <a:effectLst/>
                <a:latin typeface="+mn-lt"/>
                <a:ea typeface="+mn-ea"/>
                <a:cs typeface="+mn-cs"/>
              </a:rPr>
              <a:t>Kimberley</a:t>
            </a:r>
          </a:p>
          <a:p>
            <a:pPr marL="228600" indent="-228600">
              <a:buFont typeface="Wingdings" panose="05000000000000000000" pitchFamily="2" charset="2"/>
              <a:buChar char="§"/>
            </a:pPr>
            <a:r>
              <a:rPr lang="en-AU" sz="1200" b="0" i="0" kern="1200" dirty="0" smtClean="0">
                <a:solidFill>
                  <a:schemeClr val="tx1"/>
                </a:solidFill>
                <a:effectLst/>
                <a:latin typeface="+mn-lt"/>
                <a:ea typeface="+mn-ea"/>
                <a:cs typeface="+mn-cs"/>
              </a:rPr>
              <a:t>60 km of Great Northern Highway south of Roebuck Plains due to commence in September 2020 and is expected to be completed early-2021</a:t>
            </a:r>
          </a:p>
          <a:p>
            <a:pPr marL="228600" indent="-228600">
              <a:buFont typeface="Wingdings" panose="05000000000000000000" pitchFamily="2" charset="2"/>
              <a:buChar char="§"/>
            </a:pPr>
            <a:r>
              <a:rPr lang="en-AU" sz="1200" b="0" i="0" kern="1200" dirty="0" smtClean="0">
                <a:solidFill>
                  <a:schemeClr val="tx1"/>
                </a:solidFill>
                <a:effectLst/>
                <a:latin typeface="+mn-lt"/>
                <a:ea typeface="+mn-ea"/>
                <a:cs typeface="+mn-cs"/>
              </a:rPr>
              <a:t>30 km of Great Northern Highway near Camballin Road expected to start in October 2020 to be completed June 2021</a:t>
            </a:r>
          </a:p>
          <a:p>
            <a:pPr marL="228600" indent="-228600">
              <a:buFont typeface="Wingdings" panose="05000000000000000000" pitchFamily="2" charset="2"/>
              <a:buChar char="§"/>
            </a:pPr>
            <a:r>
              <a:rPr lang="en-AU" sz="1200" b="0" i="0" kern="1200" dirty="0" smtClean="0">
                <a:solidFill>
                  <a:schemeClr val="tx1"/>
                </a:solidFill>
                <a:effectLst/>
                <a:latin typeface="+mn-lt"/>
                <a:ea typeface="+mn-ea"/>
                <a:cs typeface="+mn-cs"/>
              </a:rPr>
              <a:t>20 km of Great Northern Highway between Halls Creek and Ord River commenced in July and is expected to be completed December</a:t>
            </a:r>
          </a:p>
          <a:p>
            <a:endParaRPr lang="en-AU" sz="1200" b="0" i="0" kern="1200" dirty="0" smtClean="0">
              <a:solidFill>
                <a:schemeClr val="tx1"/>
              </a:solidFill>
              <a:effectLst/>
              <a:latin typeface="+mn-lt"/>
              <a:ea typeface="+mn-ea"/>
              <a:cs typeface="+mn-cs"/>
            </a:endParaRPr>
          </a:p>
          <a:p>
            <a:r>
              <a:rPr lang="en-AU" sz="1200" b="1" i="0" kern="1200" dirty="0" smtClean="0">
                <a:solidFill>
                  <a:schemeClr val="tx1"/>
                </a:solidFill>
                <a:effectLst/>
                <a:latin typeface="+mn-lt"/>
                <a:ea typeface="+mn-ea"/>
                <a:cs typeface="+mn-cs"/>
              </a:rPr>
              <a:t>Mid West-Gascoyne</a:t>
            </a:r>
            <a:r>
              <a:rPr lang="en-AU" sz="1200" b="1" i="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30 km of Brand Highway between </a:t>
            </a:r>
            <a:r>
              <a:rPr lang="en-AU" sz="1200" b="0" i="0" kern="1200" dirty="0" err="1" smtClean="0">
                <a:solidFill>
                  <a:schemeClr val="tx1"/>
                </a:solidFill>
                <a:effectLst/>
                <a:latin typeface="+mn-lt"/>
                <a:ea typeface="+mn-ea"/>
                <a:cs typeface="+mn-cs"/>
              </a:rPr>
              <a:t>Cooljarloo</a:t>
            </a:r>
            <a:r>
              <a:rPr lang="en-AU" sz="1200" b="0" i="0" kern="1200" dirty="0" smtClean="0">
                <a:solidFill>
                  <a:schemeClr val="tx1"/>
                </a:solidFill>
                <a:effectLst/>
                <a:latin typeface="+mn-lt"/>
                <a:ea typeface="+mn-ea"/>
                <a:cs typeface="+mn-cs"/>
              </a:rPr>
              <a:t> and Badgingarra due to start November 2020 and is expected to be completed April 2021</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75 km of Great Northern Highway in the Shire of Meekatharra due to commence January 2021 and is expected to be completed June 2021</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75 km of Burkett Road between North West Coastal Highway and </a:t>
            </a:r>
            <a:r>
              <a:rPr lang="en-AU" sz="1200" b="0" i="0" kern="1200" dirty="0" err="1" smtClean="0">
                <a:solidFill>
                  <a:schemeClr val="tx1"/>
                </a:solidFill>
                <a:effectLst/>
                <a:latin typeface="+mn-lt"/>
                <a:ea typeface="+mn-ea"/>
                <a:cs typeface="+mn-cs"/>
              </a:rPr>
              <a:t>Minilya</a:t>
            </a:r>
            <a:r>
              <a:rPr lang="en-AU" sz="1200" b="0" i="0" kern="1200" dirty="0" smtClean="0">
                <a:solidFill>
                  <a:schemeClr val="tx1"/>
                </a:solidFill>
                <a:effectLst/>
                <a:latin typeface="+mn-lt"/>
                <a:ea typeface="+mn-ea"/>
                <a:cs typeface="+mn-cs"/>
              </a:rPr>
              <a:t> Exmouth Road due to start in October 2020 and expected completion is April 2021</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30 km of Indian Ocean Drive in the Shires of Gingin and Dandaragan due to start in September 2020 and expected to be completed December 2020</a:t>
            </a:r>
          </a:p>
          <a:p>
            <a:endParaRPr lang="en-AU" sz="1200" b="0" i="0" kern="1200" dirty="0" smtClean="0">
              <a:solidFill>
                <a:schemeClr val="tx1"/>
              </a:solidFill>
              <a:effectLst/>
              <a:latin typeface="+mn-lt"/>
              <a:ea typeface="+mn-ea"/>
              <a:cs typeface="+mn-cs"/>
            </a:endParaRPr>
          </a:p>
          <a:p>
            <a:r>
              <a:rPr lang="en-AU" sz="1200" b="1" i="0" kern="1200" dirty="0" smtClean="0">
                <a:solidFill>
                  <a:schemeClr val="tx1"/>
                </a:solidFill>
                <a:effectLst/>
                <a:latin typeface="+mn-lt"/>
                <a:ea typeface="+mn-ea"/>
                <a:cs typeface="+mn-cs"/>
              </a:rPr>
              <a:t>Pilbara </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18 km of Point Sampson Road between Point Sampson and North West Coastal Highway due to commence March 2021 and are expected to be completed May 2021</a:t>
            </a:r>
          </a:p>
          <a:p>
            <a:pPr marL="171450" indent="-171450">
              <a:buFont typeface="Arial" panose="020B0604020202020204" pitchFamily="34" charset="0"/>
              <a:buChar char="•"/>
            </a:pPr>
            <a:r>
              <a:rPr lang="en-AU" sz="1200" b="0" i="0" kern="1200" dirty="0" smtClean="0">
                <a:solidFill>
                  <a:schemeClr val="tx1"/>
                </a:solidFill>
                <a:effectLst/>
                <a:latin typeface="+mn-lt"/>
                <a:ea typeface="+mn-ea"/>
                <a:cs typeface="+mn-cs"/>
              </a:rPr>
              <a:t>70 km of Great Northern Highway between Newman and Mount Robinson Rest Area are due to start March 2021 and are expected to be completed June 2021</a:t>
            </a:r>
          </a:p>
          <a:p>
            <a:r>
              <a:rPr lang="en-AU" sz="1200" b="1" i="0" kern="1200" dirty="0" smtClean="0">
                <a:solidFill>
                  <a:schemeClr val="tx1"/>
                </a:solidFill>
                <a:effectLst/>
                <a:latin typeface="+mn-lt"/>
                <a:ea typeface="+mn-ea"/>
                <a:cs typeface="+mn-cs"/>
              </a:rPr>
              <a:t/>
            </a:r>
            <a:br>
              <a:rPr lang="en-AU" sz="1200" b="1" i="0" kern="1200" dirty="0" smtClean="0">
                <a:solidFill>
                  <a:schemeClr val="tx1"/>
                </a:solidFill>
                <a:effectLst/>
                <a:latin typeface="+mn-lt"/>
                <a:ea typeface="+mn-ea"/>
                <a:cs typeface="+mn-cs"/>
              </a:rPr>
            </a:br>
            <a:r>
              <a:rPr lang="en-AU" sz="1200" b="1" i="0" kern="1200" dirty="0" smtClean="0">
                <a:solidFill>
                  <a:schemeClr val="tx1"/>
                </a:solidFill>
                <a:effectLst/>
                <a:latin typeface="+mn-lt"/>
                <a:ea typeface="+mn-ea"/>
                <a:cs typeface="+mn-cs"/>
              </a:rPr>
              <a:t>South</a:t>
            </a:r>
            <a:r>
              <a:rPr lang="en-AU" sz="1200" b="1" i="0" kern="1200" baseline="0" dirty="0" smtClean="0">
                <a:solidFill>
                  <a:schemeClr val="tx1"/>
                </a:solidFill>
                <a:effectLst/>
                <a:latin typeface="+mn-lt"/>
                <a:ea typeface="+mn-ea"/>
                <a:cs typeface="+mn-cs"/>
              </a:rPr>
              <a:t> West </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3 km of South Western Highway near Burekup, due to commence August 2020 and are expected to be completed September 2020</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54 km of South Western Highway between Donnybrook and Bridgetown are due to start September 2020 and are expected to be completed November 2020</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33 km of South Western Highway between Bridgetown and Manjimup, due to start October 2020 and expected completion January 2021</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14 km of South Western Highway between Manjimup and Vasse Highway due to commence January 2021 and are expected to be completed February 2021</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11 km of Coalfields Highway between Roelands and Worsley due to commence January 2021 and the expected completion is February 2021 (installation of audible edge lines only)</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15 km of Vasse Road between Pemberton and the South Western Highway due to start March 2021 and expected to be completed April 2021</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6 km of Collie </a:t>
            </a:r>
            <a:r>
              <a:rPr lang="en-AU" sz="1200" b="0" i="0" kern="1200" baseline="0" dirty="0" err="1" smtClean="0">
                <a:solidFill>
                  <a:schemeClr val="tx1"/>
                </a:solidFill>
                <a:effectLst/>
                <a:latin typeface="+mn-lt"/>
                <a:ea typeface="+mn-ea"/>
                <a:cs typeface="+mn-cs"/>
              </a:rPr>
              <a:t>Mumballup</a:t>
            </a:r>
            <a:r>
              <a:rPr lang="en-AU" sz="1200" b="0" i="0" kern="1200" baseline="0" dirty="0" smtClean="0">
                <a:solidFill>
                  <a:schemeClr val="tx1"/>
                </a:solidFill>
                <a:effectLst/>
                <a:latin typeface="+mn-lt"/>
                <a:ea typeface="+mn-ea"/>
                <a:cs typeface="+mn-cs"/>
              </a:rPr>
              <a:t> Road between Collie and just south of </a:t>
            </a:r>
            <a:r>
              <a:rPr lang="en-AU" sz="1200" b="0" i="0" kern="1200" baseline="0" dirty="0" err="1" smtClean="0">
                <a:solidFill>
                  <a:schemeClr val="tx1"/>
                </a:solidFill>
                <a:effectLst/>
                <a:latin typeface="+mn-lt"/>
                <a:ea typeface="+mn-ea"/>
                <a:cs typeface="+mn-cs"/>
              </a:rPr>
              <a:t>Horrocks</a:t>
            </a:r>
            <a:r>
              <a:rPr lang="en-AU" sz="1200" b="0" i="0" kern="1200" baseline="0" dirty="0" smtClean="0">
                <a:solidFill>
                  <a:schemeClr val="tx1"/>
                </a:solidFill>
                <a:effectLst/>
                <a:latin typeface="+mn-lt"/>
                <a:ea typeface="+mn-ea"/>
                <a:cs typeface="+mn-cs"/>
              </a:rPr>
              <a:t> Road, due to commence August 2020 and expected completion September 2020</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9 km of Boyanup Picton Road between Boyanup and Dardanup are due to commence August 2020 and expected completion September 2020</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58 km of Sues Road between </a:t>
            </a:r>
            <a:r>
              <a:rPr lang="en-AU" sz="1200" b="0" i="0" kern="1200" baseline="0" dirty="0" err="1" smtClean="0">
                <a:solidFill>
                  <a:schemeClr val="tx1"/>
                </a:solidFill>
                <a:effectLst/>
                <a:latin typeface="+mn-lt"/>
                <a:ea typeface="+mn-ea"/>
                <a:cs typeface="+mn-cs"/>
              </a:rPr>
              <a:t>Bussell</a:t>
            </a:r>
            <a:r>
              <a:rPr lang="en-AU" sz="1200" b="0" i="0" kern="1200" baseline="0" dirty="0" smtClean="0">
                <a:solidFill>
                  <a:schemeClr val="tx1"/>
                </a:solidFill>
                <a:effectLst/>
                <a:latin typeface="+mn-lt"/>
                <a:ea typeface="+mn-ea"/>
                <a:cs typeface="+mn-cs"/>
              </a:rPr>
              <a:t> Highway and Brockman Highway are due to start November 2020 and expected to be completed April 2021 </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26 km of Brockman Highway between Steward Road and Wright Road due to commence April 2021 and expected completion May 2021</a:t>
            </a:r>
          </a:p>
          <a:p>
            <a:endParaRPr lang="en-AU" sz="1200" b="0" i="0" kern="1200" baseline="0" dirty="0" smtClean="0">
              <a:solidFill>
                <a:schemeClr val="tx1"/>
              </a:solidFill>
              <a:effectLst/>
              <a:latin typeface="+mn-lt"/>
              <a:ea typeface="+mn-ea"/>
              <a:cs typeface="+mn-cs"/>
            </a:endParaRPr>
          </a:p>
          <a:p>
            <a:r>
              <a:rPr lang="en-AU" sz="1200" b="1" i="0" kern="1200" baseline="0" dirty="0" err="1" smtClean="0">
                <a:solidFill>
                  <a:schemeClr val="tx1"/>
                </a:solidFill>
                <a:effectLst/>
                <a:latin typeface="+mn-lt"/>
                <a:ea typeface="+mn-ea"/>
                <a:cs typeface="+mn-cs"/>
              </a:rPr>
              <a:t>Wheatbelt</a:t>
            </a:r>
            <a:r>
              <a:rPr lang="en-AU" sz="1200" b="1" i="0" kern="1200" baseline="0" dirty="0" smtClean="0">
                <a:solidFill>
                  <a:schemeClr val="tx1"/>
                </a:solidFill>
                <a:effectLst/>
                <a:latin typeface="+mn-lt"/>
                <a:ea typeface="+mn-ea"/>
                <a:cs typeface="+mn-cs"/>
              </a:rPr>
              <a:t> </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100 km of Albany Highway north of Williams due to start early September 2020 and expected completion late 2020</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90 km of Great Eastern Highway between Kellerberrin and Walgoolan are due to commence in August 2020 and expected to be completed October 2020</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90 km of Brookton Highway west of Brookton are due to commence early January 2021 and expected completion mid-April 2021</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40 km of Goomalling Merredin Road due to start October 2020 and are expected to be completed February 2021</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45 km of York Merredin Road are due to commence in November 2020 and expected completion March 2021</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20 km of Northam Toodyay Road are due to commence August 2020 and expected to be completed September 2020</a:t>
            </a:r>
          </a:p>
          <a:p>
            <a:pPr marL="171450" indent="-171450">
              <a:buFont typeface="Wingdings" panose="05000000000000000000" pitchFamily="2" charset="2"/>
              <a:buChar char="§"/>
            </a:pPr>
            <a:r>
              <a:rPr lang="en-AU" sz="1200" b="0" i="0" kern="1200" baseline="0" dirty="0" smtClean="0">
                <a:solidFill>
                  <a:schemeClr val="tx1"/>
                </a:solidFill>
                <a:effectLst/>
                <a:latin typeface="+mn-lt"/>
                <a:ea typeface="+mn-ea"/>
                <a:cs typeface="+mn-cs"/>
              </a:rPr>
              <a:t>30 km of Northam Cranbrook Road due to start November 2020 and expected completion March 2021</a:t>
            </a:r>
          </a:p>
          <a:p>
            <a:endParaRPr lang="en-AU" sz="1200" b="0" i="0" kern="1200" dirty="0" smtClean="0">
              <a:solidFill>
                <a:schemeClr val="tx1"/>
              </a:solidFill>
              <a:effectLst/>
              <a:latin typeface="+mn-lt"/>
              <a:ea typeface="+mn-ea"/>
              <a:cs typeface="+mn-cs"/>
            </a:endParaRPr>
          </a:p>
          <a:p>
            <a:r>
              <a:rPr lang="en-AU" sz="1200" b="1" i="0" kern="1200" dirty="0" smtClean="0">
                <a:solidFill>
                  <a:schemeClr val="tx1"/>
                </a:solidFill>
                <a:effectLst/>
                <a:latin typeface="+mn-lt"/>
                <a:ea typeface="+mn-ea"/>
                <a:cs typeface="+mn-cs"/>
              </a:rPr>
              <a:t>Perth Metropolitan </a:t>
            </a:r>
          </a:p>
          <a:p>
            <a:pPr marL="171450" indent="-171450">
              <a:buFont typeface="Wingdings" panose="05000000000000000000" pitchFamily="2" charset="2"/>
              <a:buChar char="§"/>
            </a:pPr>
            <a:r>
              <a:rPr lang="en-AU" sz="1200" b="0" i="0" kern="1200" dirty="0" smtClean="0">
                <a:solidFill>
                  <a:schemeClr val="tx1"/>
                </a:solidFill>
                <a:effectLst/>
                <a:latin typeface="+mn-lt"/>
                <a:ea typeface="+mn-ea"/>
                <a:cs typeface="+mn-cs"/>
              </a:rPr>
              <a:t>15 km of Albany Highway immediately south of the dual carriageway near Bedfordale to Kinsella Road, due to start November 2020 and be completed December 2020</a:t>
            </a:r>
          </a:p>
          <a:p>
            <a:pPr marL="171450" indent="-171450">
              <a:buFont typeface="Wingdings" panose="05000000000000000000" pitchFamily="2" charset="2"/>
              <a:buChar char="§"/>
            </a:pPr>
            <a:r>
              <a:rPr lang="en-AU" sz="1200" b="0" i="0" kern="1200" dirty="0" smtClean="0">
                <a:solidFill>
                  <a:schemeClr val="tx1"/>
                </a:solidFill>
                <a:effectLst/>
                <a:latin typeface="+mn-lt"/>
                <a:ea typeface="+mn-ea"/>
                <a:cs typeface="+mn-cs"/>
              </a:rPr>
              <a:t>25 km of Brookton Highway from Canning Road to 15 km east of Kinsella Road are due to commence January 2021 and are expected to be completed March 2021</a:t>
            </a:r>
          </a:p>
          <a:p>
            <a:endParaRPr lang="en-AU" sz="1200" b="0" i="0" kern="1200" dirty="0" smtClean="0">
              <a:solidFill>
                <a:schemeClr val="tx1"/>
              </a:solidFill>
              <a:effectLst/>
              <a:latin typeface="+mn-lt"/>
              <a:ea typeface="+mn-ea"/>
              <a:cs typeface="+mn-cs"/>
            </a:endParaRPr>
          </a:p>
          <a:p>
            <a:endParaRPr lang="en-AU"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p:txBody>
      </p:sp>
      <p:sp>
        <p:nvSpPr>
          <p:cNvPr id="4" name="Slide Number Placeholder 3"/>
          <p:cNvSpPr>
            <a:spLocks noGrp="1"/>
          </p:cNvSpPr>
          <p:nvPr>
            <p:ph type="sldNum" sz="quarter" idx="10"/>
          </p:nvPr>
        </p:nvSpPr>
        <p:spPr/>
        <p:txBody>
          <a:bodyPr/>
          <a:lstStyle/>
          <a:p>
            <a:fld id="{806F3031-C704-45E0-A9D5-BD0C2AC20B47}" type="slidenum">
              <a:rPr lang="en-AU" smtClean="0"/>
              <a:t>14</a:t>
            </a:fld>
            <a:endParaRPr lang="en-AU"/>
          </a:p>
        </p:txBody>
      </p:sp>
    </p:spTree>
    <p:extLst>
      <p:ext uri="{BB962C8B-B14F-4D97-AF65-F5344CB8AC3E}">
        <p14:creationId xmlns:p14="http://schemas.microsoft.com/office/powerpoint/2010/main" val="2550155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Six new heavy vehicle parking bays are currently being constructed across the state, along with one road train assembly area on Madigan Road at Gap Ridge in Karratha, and upgrades to the heavy vehicle bay on the North West Coastal Highway in </a:t>
            </a:r>
            <a:r>
              <a:rPr lang="en-AU" dirty="0" err="1" smtClean="0"/>
              <a:t>Mardie</a:t>
            </a:r>
            <a:r>
              <a:rPr lang="en-AU" dirty="0" smtClean="0"/>
              <a:t>.</a:t>
            </a:r>
          </a:p>
          <a:p>
            <a:endParaRPr lang="en-AU" dirty="0" smtClean="0"/>
          </a:p>
          <a:p>
            <a:r>
              <a:rPr lang="en-AU" dirty="0" smtClean="0"/>
              <a:t>Main Roads is currently undertaking a review of the State s Rest Area Strategy. This includes an audit of the current facilities and the development of a more comprehensive database that includes roadhouses, towns and petrol</a:t>
            </a:r>
          </a:p>
          <a:p>
            <a:r>
              <a:rPr lang="en-AU" dirty="0" smtClean="0"/>
              <a:t>stations to better identify sections of the network where facilities are not available, or where access is limited. In addition, improvements such as providing sealed surfaces at heavy vehicle rest areas is also being considered.</a:t>
            </a:r>
          </a:p>
          <a:p>
            <a:r>
              <a:rPr lang="en-AU" dirty="0" smtClean="0"/>
              <a:t>You may also like to know that as a result of the COVID-19 pandemic, a $500,000 financial Roadhouse Assistance Package has been implemented by the State allowing drivers, especially those operating heavy vehicles, to manage driver fatigue.  I understand that both the Balladonia and Cocklebiddy roadhouses on the Eyre Highway have received funding under this Package.</a:t>
            </a:r>
          </a:p>
          <a:p>
            <a:endParaRPr lang="en-AU" dirty="0" smtClean="0"/>
          </a:p>
          <a:p>
            <a:r>
              <a:rPr lang="en-AU" dirty="0" smtClean="0"/>
              <a:t>Main Roads are currently investigating avenues to upgrade the Road Train Assembly Area in Newman which is under the care and control of the Shire of East Pilbara. </a:t>
            </a:r>
          </a:p>
          <a:p>
            <a:endParaRPr lang="en-AU" dirty="0" smtClean="0"/>
          </a:p>
          <a:p>
            <a:r>
              <a:rPr lang="en-AU" dirty="0" smtClean="0"/>
              <a:t>Main Roads has however, constructed and sealed a rest area south of this location, adjacent to the Capricorn Roadhouse, which provides a sealed, well-lit stop for heavy vehicle operators with toilets, showers, accommodation and meal facilities.</a:t>
            </a:r>
          </a:p>
          <a:p>
            <a:endParaRPr lang="en-AU" dirty="0" smtClean="0"/>
          </a:p>
          <a:p>
            <a:r>
              <a:rPr lang="en-AU" dirty="0" smtClean="0"/>
              <a:t>I am aware that a meeting was held on 6 August 2020, with the office of the Minister for Transport, Main Roads, the Transport Workers Union and other industry representatives, to discuss various matters relating to heavy vehicles. Rest areas formed a key focus of that discussion, and I understand an informal working group, which includes Tim Dawson, has been established to progress this item and formulate a plan to improve roadside facilities for the freight industry.</a:t>
            </a:r>
          </a:p>
          <a:p>
            <a:endParaRPr lang="en-AU" dirty="0"/>
          </a:p>
        </p:txBody>
      </p:sp>
      <p:sp>
        <p:nvSpPr>
          <p:cNvPr id="4" name="Slide Number Placeholder 3"/>
          <p:cNvSpPr>
            <a:spLocks noGrp="1"/>
          </p:cNvSpPr>
          <p:nvPr>
            <p:ph type="sldNum" sz="quarter" idx="10"/>
          </p:nvPr>
        </p:nvSpPr>
        <p:spPr/>
        <p:txBody>
          <a:bodyPr/>
          <a:lstStyle/>
          <a:p>
            <a:fld id="{806F3031-C704-45E0-A9D5-BD0C2AC20B47}" type="slidenum">
              <a:rPr lang="en-AU" smtClean="0"/>
              <a:t>15</a:t>
            </a:fld>
            <a:endParaRPr lang="en-AU"/>
          </a:p>
        </p:txBody>
      </p:sp>
    </p:spTree>
    <p:extLst>
      <p:ext uri="{BB962C8B-B14F-4D97-AF65-F5344CB8AC3E}">
        <p14:creationId xmlns:p14="http://schemas.microsoft.com/office/powerpoint/2010/main" val="4089152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First HVS Industry</a:t>
            </a:r>
            <a:r>
              <a:rPr lang="en-AU" baseline="0" dirty="0" smtClean="0"/>
              <a:t> Information Session was held at HVS Offices Redcliffe on Wednesday </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806F3031-C704-45E0-A9D5-BD0C2AC20B47}" type="slidenum">
              <a:rPr lang="en-AU" smtClean="0"/>
              <a:t>16</a:t>
            </a:fld>
            <a:endParaRPr lang="en-AU"/>
          </a:p>
        </p:txBody>
      </p:sp>
    </p:spTree>
    <p:extLst>
      <p:ext uri="{BB962C8B-B14F-4D97-AF65-F5344CB8AC3E}">
        <p14:creationId xmlns:p14="http://schemas.microsoft.com/office/powerpoint/2010/main" val="1568112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To</a:t>
            </a:r>
            <a:r>
              <a:rPr lang="en-AU" baseline="0" dirty="0" smtClean="0"/>
              <a:t> book or offer suggestions for topics to discuss please email HVS@mainroads.wa.gov.au</a:t>
            </a:r>
            <a:endParaRPr lang="en-AU" dirty="0"/>
          </a:p>
        </p:txBody>
      </p:sp>
      <p:sp>
        <p:nvSpPr>
          <p:cNvPr id="4" name="Slide Number Placeholder 3"/>
          <p:cNvSpPr>
            <a:spLocks noGrp="1"/>
          </p:cNvSpPr>
          <p:nvPr>
            <p:ph type="sldNum" sz="quarter" idx="10"/>
          </p:nvPr>
        </p:nvSpPr>
        <p:spPr/>
        <p:txBody>
          <a:bodyPr/>
          <a:lstStyle/>
          <a:p>
            <a:fld id="{806F3031-C704-45E0-A9D5-BD0C2AC20B47}" type="slidenum">
              <a:rPr lang="en-AU" smtClean="0"/>
              <a:t>17</a:t>
            </a:fld>
            <a:endParaRPr lang="en-AU"/>
          </a:p>
        </p:txBody>
      </p:sp>
    </p:spTree>
    <p:extLst>
      <p:ext uri="{BB962C8B-B14F-4D97-AF65-F5344CB8AC3E}">
        <p14:creationId xmlns:p14="http://schemas.microsoft.com/office/powerpoint/2010/main" val="1442624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have</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806F3031-C704-45E0-A9D5-BD0C2AC20B47}" type="slidenum">
              <a:rPr lang="en-AU" smtClean="0"/>
              <a:t>18</a:t>
            </a:fld>
            <a:endParaRPr lang="en-AU"/>
          </a:p>
        </p:txBody>
      </p:sp>
    </p:spTree>
    <p:extLst>
      <p:ext uri="{BB962C8B-B14F-4D97-AF65-F5344CB8AC3E}">
        <p14:creationId xmlns:p14="http://schemas.microsoft.com/office/powerpoint/2010/main" val="2300076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06F3031-C704-45E0-A9D5-BD0C2AC20B47}" type="slidenum">
              <a:rPr lang="en-AU" smtClean="0"/>
              <a:t>19</a:t>
            </a:fld>
            <a:endParaRPr lang="en-AU"/>
          </a:p>
        </p:txBody>
      </p:sp>
    </p:spTree>
    <p:extLst>
      <p:ext uri="{BB962C8B-B14F-4D97-AF65-F5344CB8AC3E}">
        <p14:creationId xmlns:p14="http://schemas.microsoft.com/office/powerpoint/2010/main" val="127873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06F3031-C704-45E0-A9D5-BD0C2AC20B47}" type="slidenum">
              <a:rPr lang="en-AU" smtClean="0"/>
              <a:t>2</a:t>
            </a:fld>
            <a:endParaRPr lang="en-AU"/>
          </a:p>
        </p:txBody>
      </p:sp>
    </p:spTree>
    <p:extLst>
      <p:ext uri="{BB962C8B-B14F-4D97-AF65-F5344CB8AC3E}">
        <p14:creationId xmlns:p14="http://schemas.microsoft.com/office/powerpoint/2010/main" val="2859905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06F3031-C704-45E0-A9D5-BD0C2AC20B47}" type="slidenum">
              <a:rPr lang="en-AU" smtClean="0"/>
              <a:t>3</a:t>
            </a:fld>
            <a:endParaRPr lang="en-AU"/>
          </a:p>
        </p:txBody>
      </p:sp>
    </p:spTree>
    <p:extLst>
      <p:ext uri="{BB962C8B-B14F-4D97-AF65-F5344CB8AC3E}">
        <p14:creationId xmlns:p14="http://schemas.microsoft.com/office/powerpoint/2010/main" val="203766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06F3031-C704-45E0-A9D5-BD0C2AC20B47}" type="slidenum">
              <a:rPr lang="en-AU" smtClean="0"/>
              <a:t>4</a:t>
            </a:fld>
            <a:endParaRPr lang="en-AU"/>
          </a:p>
        </p:txBody>
      </p:sp>
    </p:spTree>
    <p:extLst>
      <p:ext uri="{BB962C8B-B14F-4D97-AF65-F5344CB8AC3E}">
        <p14:creationId xmlns:p14="http://schemas.microsoft.com/office/powerpoint/2010/main" val="335734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06F3031-C704-45E0-A9D5-BD0C2AC20B47}" type="slidenum">
              <a:rPr lang="en-AU" smtClean="0"/>
              <a:t>5</a:t>
            </a:fld>
            <a:endParaRPr lang="en-AU"/>
          </a:p>
        </p:txBody>
      </p:sp>
    </p:spTree>
    <p:extLst>
      <p:ext uri="{BB962C8B-B14F-4D97-AF65-F5344CB8AC3E}">
        <p14:creationId xmlns:p14="http://schemas.microsoft.com/office/powerpoint/2010/main" val="917351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06F3031-C704-45E0-A9D5-BD0C2AC20B47}" type="slidenum">
              <a:rPr lang="en-AU" smtClean="0"/>
              <a:t>6</a:t>
            </a:fld>
            <a:endParaRPr lang="en-AU"/>
          </a:p>
        </p:txBody>
      </p:sp>
    </p:spTree>
    <p:extLst>
      <p:ext uri="{BB962C8B-B14F-4D97-AF65-F5344CB8AC3E}">
        <p14:creationId xmlns:p14="http://schemas.microsoft.com/office/powerpoint/2010/main" val="2255723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06F3031-C704-45E0-A9D5-BD0C2AC20B47}" type="slidenum">
              <a:rPr lang="en-AU" smtClean="0"/>
              <a:t>7</a:t>
            </a:fld>
            <a:endParaRPr lang="en-AU"/>
          </a:p>
        </p:txBody>
      </p:sp>
    </p:spTree>
    <p:extLst>
      <p:ext uri="{BB962C8B-B14F-4D97-AF65-F5344CB8AC3E}">
        <p14:creationId xmlns:p14="http://schemas.microsoft.com/office/powerpoint/2010/main" val="157904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06F3031-C704-45E0-A9D5-BD0C2AC20B47}" type="slidenum">
              <a:rPr lang="en-AU" smtClean="0"/>
              <a:t>8</a:t>
            </a:fld>
            <a:endParaRPr lang="en-AU"/>
          </a:p>
        </p:txBody>
      </p:sp>
    </p:spTree>
    <p:extLst>
      <p:ext uri="{BB962C8B-B14F-4D97-AF65-F5344CB8AC3E}">
        <p14:creationId xmlns:p14="http://schemas.microsoft.com/office/powerpoint/2010/main" val="352452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06F3031-C704-45E0-A9D5-BD0C2AC20B47}" type="slidenum">
              <a:rPr lang="en-AU" smtClean="0"/>
              <a:t>9</a:t>
            </a:fld>
            <a:endParaRPr lang="en-AU"/>
          </a:p>
        </p:txBody>
      </p:sp>
    </p:spTree>
    <p:extLst>
      <p:ext uri="{BB962C8B-B14F-4D97-AF65-F5344CB8AC3E}">
        <p14:creationId xmlns:p14="http://schemas.microsoft.com/office/powerpoint/2010/main" val="673933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6137" y="-6137"/>
            <a:ext cx="12071307" cy="6864138"/>
          </a:xfrm>
          <a:prstGeom prst="rect">
            <a:avLst/>
          </a:prstGeom>
        </p:spPr>
      </p:pic>
      <p:sp>
        <p:nvSpPr>
          <p:cNvPr id="12" name="Rectangle 11"/>
          <p:cNvSpPr/>
          <p:nvPr userDrawn="1"/>
        </p:nvSpPr>
        <p:spPr>
          <a:xfrm rot="16200000" flipH="1">
            <a:off x="3692769" y="98477"/>
            <a:ext cx="3066755" cy="10452295"/>
          </a:xfrm>
          <a:prstGeom prst="rect">
            <a:avLst/>
          </a:prstGeom>
          <a:gradFill flip="none" rotWithShape="1">
            <a:gsLst>
              <a:gs pos="48000">
                <a:schemeClr val="tx1">
                  <a:lumMod val="22000"/>
                  <a:alpha val="48000"/>
                </a:schemeClr>
              </a:gs>
              <a:gs pos="93000">
                <a:schemeClr val="bg1">
                  <a:alpha val="0"/>
                  <a:lumMod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hasCustomPrompt="1"/>
          </p:nvPr>
        </p:nvSpPr>
        <p:spPr>
          <a:xfrm>
            <a:off x="495834" y="0"/>
            <a:ext cx="6812332" cy="5537172"/>
          </a:xfrm>
        </p:spPr>
        <p:txBody>
          <a:bodyPr anchor="b">
            <a:noAutofit/>
          </a:bodyPr>
          <a:lstStyle>
            <a:lvl1pPr algn="l">
              <a:lnSpc>
                <a:spcPct val="90000"/>
              </a:lnSpc>
              <a:defRPr sz="3600" spc="-40" baseline="0">
                <a:solidFill>
                  <a:schemeClr val="bg1"/>
                </a:solidFill>
                <a:latin typeface="Segoe UI Black" panose="020B0A02040204020203" pitchFamily="34" charset="0"/>
                <a:ea typeface="Segoe UI Black" panose="020B0A02040204020203" pitchFamily="34" charset="0"/>
              </a:defRPr>
            </a:lvl1pPr>
          </a:lstStyle>
          <a:p>
            <a:r>
              <a:rPr lang="en-US" dirty="0" smtClean="0"/>
              <a:t>Master title style</a:t>
            </a:r>
            <a:endParaRPr lang="en-AU" dirty="0"/>
          </a:p>
        </p:txBody>
      </p:sp>
      <p:sp>
        <p:nvSpPr>
          <p:cNvPr id="3" name="Subtitle 2"/>
          <p:cNvSpPr>
            <a:spLocks noGrp="1"/>
          </p:cNvSpPr>
          <p:nvPr>
            <p:ph type="subTitle" idx="1"/>
          </p:nvPr>
        </p:nvSpPr>
        <p:spPr>
          <a:xfrm>
            <a:off x="495834" y="5631857"/>
            <a:ext cx="6812332" cy="812132"/>
          </a:xfrm>
        </p:spPr>
        <p:txBody>
          <a:bodyPr>
            <a:normAutofit/>
          </a:bodyPr>
          <a:lstStyle>
            <a:lvl1pPr marL="0" indent="0" algn="l">
              <a:buNone/>
              <a:defRPr sz="20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dirty="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4795" r="1147"/>
          <a:stretch/>
        </p:blipFill>
        <p:spPr>
          <a:xfrm>
            <a:off x="7333285" y="-42333"/>
            <a:ext cx="4858715" cy="6900334"/>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7831" y="534012"/>
            <a:ext cx="2029618" cy="612836"/>
          </a:xfrm>
          <a:prstGeom prst="rect">
            <a:avLst/>
          </a:prstGeom>
        </p:spPr>
      </p:pic>
    </p:spTree>
    <p:extLst>
      <p:ext uri="{BB962C8B-B14F-4D97-AF65-F5344CB8AC3E}">
        <p14:creationId xmlns:p14="http://schemas.microsoft.com/office/powerpoint/2010/main" val="6150476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1 column 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809" y="-14068"/>
            <a:ext cx="11644217" cy="837578"/>
          </a:xfrm>
          <a:prstGeom prst="rect">
            <a:avLst/>
          </a:prstGeom>
        </p:spPr>
      </p:pic>
      <p:sp>
        <p:nvSpPr>
          <p:cNvPr id="2" name="Title 1"/>
          <p:cNvSpPr>
            <a:spLocks noGrp="1"/>
          </p:cNvSpPr>
          <p:nvPr>
            <p:ph type="title"/>
          </p:nvPr>
        </p:nvSpPr>
        <p:spPr>
          <a:xfrm>
            <a:off x="1295519" y="1809750"/>
            <a:ext cx="4786934" cy="1181643"/>
          </a:xfrm>
        </p:spPr>
        <p:txBody>
          <a:bodyPr>
            <a:normAutofit/>
          </a:bodyPr>
          <a:lstStyle>
            <a:lvl1pPr>
              <a:defRPr sz="3200">
                <a:solidFill>
                  <a:srgbClr val="054E60"/>
                </a:solidFill>
                <a:latin typeface="Segoe UI Black" panose="020B0A02040204020203" pitchFamily="34" charset="0"/>
                <a:ea typeface="Segoe UI Black" panose="020B0A02040204020203" pitchFamily="34" charset="0"/>
              </a:defRPr>
            </a:lvl1pPr>
          </a:lstStyle>
          <a:p>
            <a:r>
              <a:rPr lang="en-US" smtClean="0"/>
              <a:t>Click to edit Master title style</a:t>
            </a:r>
            <a:endParaRPr lang="en-AU" dirty="0"/>
          </a:p>
        </p:txBody>
      </p:sp>
      <p:sp>
        <p:nvSpPr>
          <p:cNvPr id="11" name="Footer Placeholder 4"/>
          <p:cNvSpPr txBox="1">
            <a:spLocks/>
          </p:cNvSpPr>
          <p:nvPr userDrawn="1"/>
        </p:nvSpPr>
        <p:spPr>
          <a:xfrm>
            <a:off x="1295519" y="0"/>
            <a:ext cx="4426253" cy="951999"/>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smtClean="0">
                <a:solidFill>
                  <a:schemeClr val="bg1"/>
                </a:solidFill>
              </a:rPr>
              <a:t>MAIN ROADS WESTERN AUSTRALIA</a:t>
            </a:r>
          </a:p>
        </p:txBody>
      </p:sp>
      <p:sp>
        <p:nvSpPr>
          <p:cNvPr id="12" name="Slide Number Placeholder 5"/>
          <p:cNvSpPr txBox="1">
            <a:spLocks/>
          </p:cNvSpPr>
          <p:nvPr userDrawn="1"/>
        </p:nvSpPr>
        <p:spPr>
          <a:xfrm>
            <a:off x="0" y="313755"/>
            <a:ext cx="731520" cy="365125"/>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Segoe UI Black" panose="020B0A02040204020203" pitchFamily="34" charset="0"/>
                <a:ea typeface="Segoe UI Black" panose="020B0A02040204020203"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dirty="0"/>
          </a:p>
        </p:txBody>
      </p:sp>
      <p:sp>
        <p:nvSpPr>
          <p:cNvPr id="9" name="Content Placeholder 2"/>
          <p:cNvSpPr>
            <a:spLocks noGrp="1"/>
          </p:cNvSpPr>
          <p:nvPr>
            <p:ph idx="1"/>
          </p:nvPr>
        </p:nvSpPr>
        <p:spPr>
          <a:xfrm>
            <a:off x="1295520" y="3188263"/>
            <a:ext cx="10058280" cy="3341230"/>
          </a:xfrm>
        </p:spPr>
        <p:txBody>
          <a:bodyPr>
            <a:normAutofit/>
          </a:bodyPr>
          <a:lstStyle>
            <a:lvl1pPr>
              <a:buClr>
                <a:srgbClr val="054E60"/>
              </a:buClr>
              <a:defRPr sz="2000">
                <a:latin typeface="Segoe UI" panose="020B0502040204020203" pitchFamily="34" charset="0"/>
                <a:cs typeface="Segoe UI" panose="020B0502040204020203" pitchFamily="34" charset="0"/>
              </a:defRPr>
            </a:lvl1pPr>
            <a:lvl2pPr>
              <a:buClr>
                <a:srgbClr val="054E60"/>
              </a:buClr>
              <a:defRPr sz="2000">
                <a:latin typeface="Segoe UI" panose="020B0502040204020203" pitchFamily="34" charset="0"/>
                <a:cs typeface="Segoe UI" panose="020B0502040204020203" pitchFamily="34" charset="0"/>
              </a:defRPr>
            </a:lvl2pPr>
            <a:lvl3pPr>
              <a:buClr>
                <a:srgbClr val="054E60"/>
              </a:buClr>
              <a:defRPr sz="2000">
                <a:latin typeface="Segoe UI" panose="020B0502040204020203" pitchFamily="34" charset="0"/>
                <a:cs typeface="Segoe UI" panose="020B0502040204020203" pitchFamily="34" charset="0"/>
              </a:defRPr>
            </a:lvl3pPr>
            <a:lvl4pPr>
              <a:buClr>
                <a:srgbClr val="054E60"/>
              </a:buClr>
              <a:defRPr sz="2000">
                <a:latin typeface="Segoe UI" panose="020B0502040204020203" pitchFamily="34" charset="0"/>
                <a:cs typeface="Segoe UI" panose="020B0502040204020203" pitchFamily="34" charset="0"/>
              </a:defRPr>
            </a:lvl4pPr>
            <a:lvl5pPr>
              <a:buClr>
                <a:srgbClr val="054E60"/>
              </a:buClr>
              <a:defRPr sz="2000">
                <a:latin typeface="Segoe UI" panose="020B0502040204020203" pitchFamily="34" charset="0"/>
                <a:cs typeface="Segoe UI" panose="020B05020402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31709389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umn text and pictur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809" y="-14068"/>
            <a:ext cx="11644217" cy="837578"/>
          </a:xfrm>
          <a:prstGeom prst="rect">
            <a:avLst/>
          </a:prstGeom>
        </p:spPr>
      </p:pic>
      <p:sp>
        <p:nvSpPr>
          <p:cNvPr id="3" name="Picture Placeholder 2"/>
          <p:cNvSpPr>
            <a:spLocks noGrp="1"/>
          </p:cNvSpPr>
          <p:nvPr>
            <p:ph type="pic" idx="1"/>
          </p:nvPr>
        </p:nvSpPr>
        <p:spPr>
          <a:xfrm>
            <a:off x="6549813" y="823511"/>
            <a:ext cx="5933440" cy="6034490"/>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dirty="0"/>
          </a:p>
        </p:txBody>
      </p:sp>
      <p:sp>
        <p:nvSpPr>
          <p:cNvPr id="10" name="Slide Number Placeholder 5"/>
          <p:cNvSpPr txBox="1">
            <a:spLocks/>
          </p:cNvSpPr>
          <p:nvPr userDrawn="1"/>
        </p:nvSpPr>
        <p:spPr>
          <a:xfrm>
            <a:off x="0" y="313755"/>
            <a:ext cx="731520" cy="365125"/>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Segoe UI Black" panose="020B0A02040204020203" pitchFamily="34" charset="0"/>
                <a:ea typeface="Segoe UI Black" panose="020B0A02040204020203"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CCA32F-EAB4-4D27-A12E-818B2BF45ABC}" type="slidenum">
              <a:rPr lang="en-AU" smtClean="0"/>
              <a:pPr/>
              <a:t>‹#›</a:t>
            </a:fld>
            <a:endParaRPr lang="en-AU" dirty="0"/>
          </a:p>
        </p:txBody>
      </p:sp>
      <p:sp>
        <p:nvSpPr>
          <p:cNvPr id="11" name="Content Placeholder 2"/>
          <p:cNvSpPr>
            <a:spLocks noGrp="1"/>
          </p:cNvSpPr>
          <p:nvPr>
            <p:ph sz="half" idx="10"/>
          </p:nvPr>
        </p:nvSpPr>
        <p:spPr>
          <a:xfrm>
            <a:off x="1295520" y="3318932"/>
            <a:ext cx="4800480" cy="2858029"/>
          </a:xfrm>
        </p:spPr>
        <p:txBody>
          <a:bodyPr>
            <a:normAutofit/>
          </a:bodyPr>
          <a:lstStyle>
            <a:lvl1pPr>
              <a:buClr>
                <a:srgbClr val="054E60"/>
              </a:buClr>
              <a:defRPr sz="2000">
                <a:latin typeface="Segoe UI" panose="020B0502040204020203" pitchFamily="34" charset="0"/>
                <a:cs typeface="Segoe UI" panose="020B0502040204020203" pitchFamily="34" charset="0"/>
              </a:defRPr>
            </a:lvl1pPr>
            <a:lvl2pPr>
              <a:buClr>
                <a:srgbClr val="054E60"/>
              </a:buClr>
              <a:defRPr sz="2000">
                <a:latin typeface="Segoe UI" panose="020B0502040204020203" pitchFamily="34" charset="0"/>
                <a:cs typeface="Segoe UI" panose="020B0502040204020203" pitchFamily="34" charset="0"/>
              </a:defRPr>
            </a:lvl2pPr>
            <a:lvl3pPr>
              <a:buClr>
                <a:srgbClr val="054E60"/>
              </a:buClr>
              <a:defRPr sz="2000">
                <a:latin typeface="Segoe UI" panose="020B0502040204020203" pitchFamily="34" charset="0"/>
                <a:cs typeface="Segoe UI" panose="020B0502040204020203" pitchFamily="34" charset="0"/>
              </a:defRPr>
            </a:lvl3pPr>
            <a:lvl4pPr>
              <a:buClr>
                <a:srgbClr val="054E60"/>
              </a:buClr>
              <a:defRPr sz="2000">
                <a:latin typeface="Segoe UI" panose="020B0502040204020203" pitchFamily="34" charset="0"/>
                <a:cs typeface="Segoe UI" panose="020B0502040204020203" pitchFamily="34" charset="0"/>
              </a:defRPr>
            </a:lvl4pPr>
            <a:lvl5pPr>
              <a:buClr>
                <a:srgbClr val="054E60"/>
              </a:buClr>
              <a:defRPr sz="2000">
                <a:latin typeface="Segoe UI" panose="020B0502040204020203" pitchFamily="34" charset="0"/>
                <a:cs typeface="Segoe UI" panose="020B05020402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itle 1"/>
          <p:cNvSpPr>
            <a:spLocks noGrp="1"/>
          </p:cNvSpPr>
          <p:nvPr>
            <p:ph type="title"/>
          </p:nvPr>
        </p:nvSpPr>
        <p:spPr>
          <a:xfrm>
            <a:off x="1295519" y="1809750"/>
            <a:ext cx="4800481" cy="1181643"/>
          </a:xfrm>
        </p:spPr>
        <p:txBody>
          <a:bodyPr>
            <a:normAutofit/>
          </a:bodyPr>
          <a:lstStyle>
            <a:lvl1pPr>
              <a:defRPr sz="3200">
                <a:solidFill>
                  <a:srgbClr val="054E60"/>
                </a:solidFill>
                <a:latin typeface="Segoe UI Black" panose="020B0A02040204020203" pitchFamily="34" charset="0"/>
                <a:ea typeface="Segoe UI Black" panose="020B0A02040204020203" pitchFamily="34" charset="0"/>
              </a:defRPr>
            </a:lvl1pPr>
          </a:lstStyle>
          <a:p>
            <a:r>
              <a:rPr lang="en-US" smtClean="0"/>
              <a:t>Click to edit Master title style</a:t>
            </a:r>
            <a:endParaRPr lang="en-AU" dirty="0"/>
          </a:p>
        </p:txBody>
      </p:sp>
      <p:sp>
        <p:nvSpPr>
          <p:cNvPr id="15" name="Footer Placeholder 4"/>
          <p:cNvSpPr txBox="1">
            <a:spLocks/>
          </p:cNvSpPr>
          <p:nvPr userDrawn="1"/>
        </p:nvSpPr>
        <p:spPr>
          <a:xfrm>
            <a:off x="1295519" y="0"/>
            <a:ext cx="4426253" cy="951999"/>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smtClean="0">
                <a:solidFill>
                  <a:schemeClr val="bg1"/>
                </a:solidFill>
              </a:rPr>
              <a:t>MAIN ROADS WESTERN AUSTRALIA</a:t>
            </a:r>
          </a:p>
        </p:txBody>
      </p:sp>
    </p:spTree>
    <p:extLst>
      <p:ext uri="{BB962C8B-B14F-4D97-AF65-F5344CB8AC3E}">
        <p14:creationId xmlns:p14="http://schemas.microsoft.com/office/powerpoint/2010/main" val="29087214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text and full page photo">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809" y="-14068"/>
            <a:ext cx="11644217" cy="837578"/>
          </a:xfrm>
          <a:prstGeom prst="rect">
            <a:avLst/>
          </a:prstGeom>
        </p:spPr>
      </p:pic>
      <p:sp>
        <p:nvSpPr>
          <p:cNvPr id="4" name="Picture Placeholder 2"/>
          <p:cNvSpPr>
            <a:spLocks noGrp="1"/>
          </p:cNvSpPr>
          <p:nvPr>
            <p:ph type="pic" idx="1"/>
          </p:nvPr>
        </p:nvSpPr>
        <p:spPr>
          <a:xfrm>
            <a:off x="0" y="823511"/>
            <a:ext cx="12483253" cy="6034490"/>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dirty="0"/>
          </a:p>
        </p:txBody>
      </p:sp>
      <p:sp>
        <p:nvSpPr>
          <p:cNvPr id="2" name="Title 1"/>
          <p:cNvSpPr>
            <a:spLocks noGrp="1"/>
          </p:cNvSpPr>
          <p:nvPr>
            <p:ph type="title"/>
          </p:nvPr>
        </p:nvSpPr>
        <p:spPr/>
        <p:txBody>
          <a:bodyPr/>
          <a:lstStyle>
            <a:lvl1pPr>
              <a:defRPr>
                <a:solidFill>
                  <a:srgbClr val="054E60"/>
                </a:solidFill>
              </a:defRPr>
            </a:lvl1pPr>
          </a:lstStyle>
          <a:p>
            <a:r>
              <a:rPr lang="en-US" smtClean="0"/>
              <a:t>Click to edit Master title style</a:t>
            </a:r>
            <a:endParaRPr lang="en-AU" dirty="0"/>
          </a:p>
        </p:txBody>
      </p:sp>
      <p:sp>
        <p:nvSpPr>
          <p:cNvPr id="6" name="Content Placeholder 2"/>
          <p:cNvSpPr>
            <a:spLocks noGrp="1"/>
          </p:cNvSpPr>
          <p:nvPr>
            <p:ph sz="half" idx="11"/>
          </p:nvPr>
        </p:nvSpPr>
        <p:spPr>
          <a:xfrm>
            <a:off x="1295520" y="3318932"/>
            <a:ext cx="4265387" cy="2858029"/>
          </a:xfrm>
        </p:spPr>
        <p:txBody>
          <a:bodyPr>
            <a:normAutofit/>
          </a:bodyPr>
          <a:lstStyle>
            <a:lvl1pPr>
              <a:defRPr sz="2000">
                <a:latin typeface="Segoe UI" panose="020B0502040204020203" pitchFamily="34" charset="0"/>
                <a:cs typeface="Segoe UI" panose="020B0502040204020203" pitchFamily="34" charset="0"/>
              </a:defRPr>
            </a:lvl1pPr>
            <a:lvl2pPr>
              <a:defRPr sz="20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7" name="Footer Placeholder 4"/>
          <p:cNvSpPr txBox="1">
            <a:spLocks/>
          </p:cNvSpPr>
          <p:nvPr userDrawn="1"/>
        </p:nvSpPr>
        <p:spPr>
          <a:xfrm>
            <a:off x="1295519" y="0"/>
            <a:ext cx="4426253" cy="951999"/>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smtClean="0">
                <a:solidFill>
                  <a:schemeClr val="bg1"/>
                </a:solidFill>
              </a:rPr>
              <a:t>MAIN ROADS WESTERN AUSTRALIA</a:t>
            </a:r>
          </a:p>
        </p:txBody>
      </p:sp>
    </p:spTree>
    <p:extLst>
      <p:ext uri="{BB962C8B-B14F-4D97-AF65-F5344CB8AC3E}">
        <p14:creationId xmlns:p14="http://schemas.microsoft.com/office/powerpoint/2010/main" val="2188829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809" y="-14068"/>
            <a:ext cx="11644217" cy="837578"/>
          </a:xfrm>
          <a:prstGeom prst="rect">
            <a:avLst/>
          </a:prstGeom>
        </p:spPr>
      </p:pic>
      <p:sp>
        <p:nvSpPr>
          <p:cNvPr id="3" name="Content Placeholder 2"/>
          <p:cNvSpPr>
            <a:spLocks noGrp="1"/>
          </p:cNvSpPr>
          <p:nvPr>
            <p:ph sz="half" idx="1" hasCustomPrompt="1"/>
          </p:nvPr>
        </p:nvSpPr>
        <p:spPr>
          <a:xfrm>
            <a:off x="1295520" y="3318932"/>
            <a:ext cx="4800480" cy="2858029"/>
          </a:xfrm>
        </p:spPr>
        <p:txBody>
          <a:bodyPr>
            <a:normAutofit/>
          </a:bodyPr>
          <a:lstStyle>
            <a:lvl1pPr marL="342900" indent="-342900" defTabSz="809625">
              <a:buClr>
                <a:srgbClr val="054E60"/>
              </a:buClr>
              <a:buFont typeface="Arial" panose="020B0604020202020204" pitchFamily="34" charset="0"/>
              <a:buChar char="•"/>
              <a:defRPr sz="2000" b="0">
                <a:latin typeface="Segoe UI" panose="020B0502040204020203" pitchFamily="34" charset="0"/>
                <a:cs typeface="Segoe UI" panose="020B0502040204020203" pitchFamily="34" charset="0"/>
              </a:defRPr>
            </a:lvl1pPr>
            <a:lvl2pPr marL="622300" indent="-266700" defTabSz="809625">
              <a:buClr>
                <a:srgbClr val="054E60"/>
              </a:buClr>
              <a:buFont typeface="Segoe UI" panose="020B0502040204020203" pitchFamily="34" charset="0"/>
              <a:buChar char="-"/>
              <a:defRPr sz="2000">
                <a:latin typeface="Segoe UI" panose="020B0502040204020203" pitchFamily="34" charset="0"/>
                <a:cs typeface="Segoe UI" panose="020B0502040204020203" pitchFamily="34" charset="0"/>
              </a:defRPr>
            </a:lvl2pPr>
            <a:lvl3pPr marL="0" indent="0" defTabSz="809625">
              <a:buFont typeface="Arial" panose="020B0604020202020204" pitchFamily="34" charset="0"/>
              <a:buNone/>
              <a:defRPr sz="2000">
                <a:latin typeface="Segoe UI" panose="020B0502040204020203" pitchFamily="34" charset="0"/>
                <a:cs typeface="Segoe UI" panose="020B0502040204020203" pitchFamily="34" charset="0"/>
              </a:defRPr>
            </a:lvl3pPr>
            <a:lvl4pPr marL="0" indent="0" defTabSz="809625">
              <a:buFont typeface="Arial" panose="020B0604020202020204" pitchFamily="34" charset="0"/>
              <a:buNone/>
              <a:defRPr sz="2000">
                <a:latin typeface="Segoe UI" panose="020B0502040204020203" pitchFamily="34" charset="0"/>
                <a:cs typeface="Segoe UI" panose="020B0502040204020203" pitchFamily="34" charset="0"/>
              </a:defRPr>
            </a:lvl4pPr>
            <a:lvl5pPr marL="1828800" indent="0">
              <a:buNone/>
              <a:defRPr sz="2000">
                <a:latin typeface="Segoe UI" panose="020B0502040204020203" pitchFamily="34" charset="0"/>
                <a:cs typeface="Segoe UI" panose="020B0502040204020203" pitchFamily="34" charset="0"/>
              </a:defRPr>
            </a:lvl5pPr>
          </a:lstStyle>
          <a:p>
            <a:pPr lvl="0"/>
            <a:r>
              <a:rPr lang="en-US" dirty="0" smtClean="0"/>
              <a:t>Two column text</a:t>
            </a:r>
          </a:p>
          <a:p>
            <a:pPr lvl="0"/>
            <a:r>
              <a:rPr lang="en-US" dirty="0" smtClean="0"/>
              <a:t>Second level</a:t>
            </a:r>
          </a:p>
          <a:p>
            <a:pPr lvl="1"/>
            <a:r>
              <a:rPr lang="en-US" dirty="0" smtClean="0"/>
              <a:t>Third level</a:t>
            </a:r>
          </a:p>
          <a:p>
            <a:pPr lvl="1"/>
            <a:r>
              <a:rPr lang="en-US" dirty="0" smtClean="0"/>
              <a:t>Fourth level</a:t>
            </a:r>
          </a:p>
          <a:p>
            <a:pPr lvl="1"/>
            <a:r>
              <a:rPr lang="en-US" dirty="0" smtClean="0"/>
              <a:t>Fifth level</a:t>
            </a:r>
            <a:endParaRPr lang="en-AU" dirty="0"/>
          </a:p>
        </p:txBody>
      </p:sp>
      <p:sp>
        <p:nvSpPr>
          <p:cNvPr id="11" name="Title 1"/>
          <p:cNvSpPr>
            <a:spLocks noGrp="1"/>
          </p:cNvSpPr>
          <p:nvPr>
            <p:ph type="title"/>
          </p:nvPr>
        </p:nvSpPr>
        <p:spPr>
          <a:xfrm>
            <a:off x="1295519" y="1809750"/>
            <a:ext cx="4800481" cy="1181643"/>
          </a:xfrm>
        </p:spPr>
        <p:txBody>
          <a:bodyPr>
            <a:normAutofit/>
          </a:bodyPr>
          <a:lstStyle>
            <a:lvl1pPr>
              <a:defRPr sz="3200">
                <a:solidFill>
                  <a:srgbClr val="054E60"/>
                </a:solidFill>
                <a:latin typeface="Segoe UI Black" panose="020B0A02040204020203" pitchFamily="34" charset="0"/>
                <a:ea typeface="Segoe UI Black" panose="020B0A02040204020203" pitchFamily="34" charset="0"/>
              </a:defRPr>
            </a:lvl1pPr>
          </a:lstStyle>
          <a:p>
            <a:r>
              <a:rPr lang="en-US" smtClean="0"/>
              <a:t>Click to edit Master title style</a:t>
            </a:r>
            <a:endParaRPr lang="en-AU" dirty="0"/>
          </a:p>
        </p:txBody>
      </p:sp>
      <p:sp>
        <p:nvSpPr>
          <p:cNvPr id="13" name="Slide Number Placeholder 5"/>
          <p:cNvSpPr txBox="1">
            <a:spLocks/>
          </p:cNvSpPr>
          <p:nvPr userDrawn="1"/>
        </p:nvSpPr>
        <p:spPr>
          <a:xfrm>
            <a:off x="0" y="313755"/>
            <a:ext cx="731520" cy="365125"/>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Segoe UI Black" panose="020B0A02040204020203" pitchFamily="34" charset="0"/>
                <a:ea typeface="Segoe UI Black" panose="020B0A02040204020203"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CCA32F-EAB4-4D27-A12E-818B2BF45ABC}" type="slidenum">
              <a:rPr lang="en-AU" smtClean="0"/>
              <a:pPr/>
              <a:t>‹#›</a:t>
            </a:fld>
            <a:endParaRPr lang="en-AU" dirty="0"/>
          </a:p>
        </p:txBody>
      </p:sp>
      <p:sp>
        <p:nvSpPr>
          <p:cNvPr id="14" name="Footer Placeholder 4"/>
          <p:cNvSpPr txBox="1">
            <a:spLocks/>
          </p:cNvSpPr>
          <p:nvPr userDrawn="1"/>
        </p:nvSpPr>
        <p:spPr>
          <a:xfrm>
            <a:off x="1295519" y="0"/>
            <a:ext cx="4426253" cy="951999"/>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smtClean="0">
                <a:solidFill>
                  <a:schemeClr val="bg1"/>
                </a:solidFill>
              </a:rPr>
              <a:t>MAIN ROADS WESTERN AUSTRALIA</a:t>
            </a:r>
          </a:p>
        </p:txBody>
      </p:sp>
      <p:sp>
        <p:nvSpPr>
          <p:cNvPr id="9" name="Content Placeholder 2"/>
          <p:cNvSpPr>
            <a:spLocks noGrp="1"/>
          </p:cNvSpPr>
          <p:nvPr>
            <p:ph sz="half" idx="10" hasCustomPrompt="1"/>
          </p:nvPr>
        </p:nvSpPr>
        <p:spPr>
          <a:xfrm>
            <a:off x="6611987" y="3318932"/>
            <a:ext cx="4800480" cy="2858029"/>
          </a:xfrm>
        </p:spPr>
        <p:txBody>
          <a:bodyPr>
            <a:normAutofit/>
          </a:bodyPr>
          <a:lstStyle>
            <a:lvl1pPr marL="342900" indent="-342900" defTabSz="809625">
              <a:buClr>
                <a:srgbClr val="054E60"/>
              </a:buClr>
              <a:buFont typeface="Arial" panose="020B0604020202020204" pitchFamily="34" charset="0"/>
              <a:buChar char="•"/>
              <a:defRPr sz="2000" b="0">
                <a:latin typeface="Segoe UI" panose="020B0502040204020203" pitchFamily="34" charset="0"/>
                <a:cs typeface="Segoe UI" panose="020B0502040204020203" pitchFamily="34" charset="0"/>
              </a:defRPr>
            </a:lvl1pPr>
            <a:lvl2pPr marL="622300" indent="-266700" defTabSz="809625">
              <a:buClr>
                <a:srgbClr val="054E60"/>
              </a:buClr>
              <a:buFont typeface="Segoe UI" panose="020B0502040204020203" pitchFamily="34" charset="0"/>
              <a:buChar char="-"/>
              <a:defRPr sz="2000">
                <a:latin typeface="Segoe UI" panose="020B0502040204020203" pitchFamily="34" charset="0"/>
                <a:cs typeface="Segoe UI" panose="020B0502040204020203" pitchFamily="34" charset="0"/>
              </a:defRPr>
            </a:lvl2pPr>
            <a:lvl3pPr marL="0" indent="0" defTabSz="809625">
              <a:buFont typeface="Arial" panose="020B0604020202020204" pitchFamily="34" charset="0"/>
              <a:buNone/>
              <a:defRPr sz="2000">
                <a:latin typeface="Segoe UI" panose="020B0502040204020203" pitchFamily="34" charset="0"/>
                <a:cs typeface="Segoe UI" panose="020B0502040204020203" pitchFamily="34" charset="0"/>
              </a:defRPr>
            </a:lvl3pPr>
            <a:lvl4pPr marL="0" indent="0" defTabSz="809625">
              <a:buFont typeface="Arial" panose="020B0604020202020204" pitchFamily="34" charset="0"/>
              <a:buNone/>
              <a:defRPr sz="2000">
                <a:latin typeface="Segoe UI" panose="020B0502040204020203" pitchFamily="34" charset="0"/>
                <a:cs typeface="Segoe UI" panose="020B0502040204020203" pitchFamily="34" charset="0"/>
              </a:defRPr>
            </a:lvl4pPr>
            <a:lvl5pPr marL="1828800" indent="0">
              <a:buNone/>
              <a:defRPr sz="2000">
                <a:latin typeface="Segoe UI" panose="020B0502040204020203" pitchFamily="34" charset="0"/>
                <a:cs typeface="Segoe UI" panose="020B0502040204020203" pitchFamily="34" charset="0"/>
              </a:defRPr>
            </a:lvl5pPr>
          </a:lstStyle>
          <a:p>
            <a:pPr lvl="0"/>
            <a:r>
              <a:rPr lang="en-US" dirty="0" smtClean="0"/>
              <a:t>Two column text</a:t>
            </a:r>
          </a:p>
          <a:p>
            <a:pPr lvl="0"/>
            <a:r>
              <a:rPr lang="en-US" dirty="0" smtClean="0"/>
              <a:t>Second level</a:t>
            </a:r>
          </a:p>
          <a:p>
            <a:pPr lvl="1"/>
            <a:r>
              <a:rPr lang="en-US" dirty="0" smtClean="0"/>
              <a:t>Third level</a:t>
            </a:r>
          </a:p>
          <a:p>
            <a:pPr lvl="1"/>
            <a:r>
              <a:rPr lang="en-US" dirty="0" smtClean="0"/>
              <a:t>Fourth level</a:t>
            </a:r>
          </a:p>
          <a:p>
            <a:pPr lvl="1"/>
            <a:r>
              <a:rPr lang="en-US" dirty="0" smtClean="0"/>
              <a:t>Fifth level</a:t>
            </a:r>
            <a:endParaRPr lang="en-AU" dirty="0"/>
          </a:p>
        </p:txBody>
      </p:sp>
    </p:spTree>
    <p:extLst>
      <p:ext uri="{BB962C8B-B14F-4D97-AF65-F5344CB8AC3E}">
        <p14:creationId xmlns:p14="http://schemas.microsoft.com/office/powerpoint/2010/main" val="33017389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0" y="313755"/>
            <a:ext cx="731520" cy="365125"/>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Segoe UI Black" panose="020B0A02040204020203" pitchFamily="34" charset="0"/>
                <a:ea typeface="Segoe UI Black" panose="020B0A02040204020203"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CCA32F-EAB4-4D27-A12E-818B2BF45ABC}" type="slidenum">
              <a:rPr lang="en-AU" smtClean="0"/>
              <a:pPr/>
              <a:t>‹#›</a:t>
            </a:fld>
            <a:endParaRPr lang="en-AU" dirty="0"/>
          </a:p>
        </p:txBody>
      </p:sp>
      <p:sp>
        <p:nvSpPr>
          <p:cNvPr id="9" name="Title 1"/>
          <p:cNvSpPr>
            <a:spLocks noGrp="1"/>
          </p:cNvSpPr>
          <p:nvPr>
            <p:ph type="ctrTitle" hasCustomPrompt="1"/>
          </p:nvPr>
        </p:nvSpPr>
        <p:spPr>
          <a:xfrm>
            <a:off x="2855272" y="2438400"/>
            <a:ext cx="4852737" cy="2262293"/>
          </a:xfrm>
        </p:spPr>
        <p:txBody>
          <a:bodyPr anchor="ctr">
            <a:noAutofit/>
          </a:bodyPr>
          <a:lstStyle>
            <a:lvl1pPr algn="l">
              <a:lnSpc>
                <a:spcPct val="90000"/>
              </a:lnSpc>
              <a:defRPr sz="3600" spc="-40" baseline="0">
                <a:solidFill>
                  <a:schemeClr val="bg1"/>
                </a:solidFill>
                <a:latin typeface="Segoe UI Black" panose="020B0A02040204020203" pitchFamily="34" charset="0"/>
                <a:ea typeface="Segoe UI Black" panose="020B0A02040204020203" pitchFamily="34" charset="0"/>
              </a:defRPr>
            </a:lvl1pPr>
          </a:lstStyle>
          <a:p>
            <a:r>
              <a:rPr lang="en-US" dirty="0" smtClean="0"/>
              <a:t>Section header</a:t>
            </a:r>
            <a:br>
              <a:rPr lang="en-US" dirty="0" smtClean="0"/>
            </a:br>
            <a:r>
              <a:rPr lang="en-US" dirty="0" smtClean="0"/>
              <a:t>Master title style</a:t>
            </a:r>
            <a:endParaRPr lang="en-AU" dirty="0"/>
          </a:p>
        </p:txBody>
      </p:sp>
      <p:sp>
        <p:nvSpPr>
          <p:cNvPr id="11" name="Footer Placeholder 4"/>
          <p:cNvSpPr txBox="1">
            <a:spLocks/>
          </p:cNvSpPr>
          <p:nvPr userDrawn="1"/>
        </p:nvSpPr>
        <p:spPr>
          <a:xfrm>
            <a:off x="1295519" y="0"/>
            <a:ext cx="4426253" cy="951999"/>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smtClean="0">
                <a:solidFill>
                  <a:schemeClr val="bg1"/>
                </a:solidFill>
              </a:rPr>
              <a:t>MAIN ROADS WESTERN AUSTRALIA</a:t>
            </a:r>
          </a:p>
          <a:p>
            <a:r>
              <a:rPr lang="en-AU" dirty="0" smtClean="0">
                <a:solidFill>
                  <a:schemeClr val="bg1"/>
                </a:solidFill>
              </a:rPr>
              <a:t>TITLE</a:t>
            </a:r>
            <a:r>
              <a:rPr lang="en-AU" baseline="0" dirty="0" smtClean="0">
                <a:solidFill>
                  <a:schemeClr val="bg1"/>
                </a:solidFill>
              </a:rPr>
              <a:t> HEADING</a:t>
            </a:r>
            <a:endParaRPr lang="en-AU" dirty="0">
              <a:solidFill>
                <a:schemeClr val="bg1"/>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534"/>
            <a:ext cx="12196431" cy="6870986"/>
          </a:xfrm>
          <a:prstGeom prst="rect">
            <a:avLst/>
          </a:prstGeom>
        </p:spPr>
      </p:pic>
    </p:spTree>
    <p:extLst>
      <p:ext uri="{BB962C8B-B14F-4D97-AF65-F5344CB8AC3E}">
        <p14:creationId xmlns:p14="http://schemas.microsoft.com/office/powerpoint/2010/main" val="505836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text with title at top">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809" y="-14068"/>
            <a:ext cx="11644217" cy="837578"/>
          </a:xfrm>
          <a:prstGeom prst="rect">
            <a:avLst/>
          </a:prstGeom>
        </p:spPr>
      </p:pic>
      <p:sp>
        <p:nvSpPr>
          <p:cNvPr id="2" name="Title 1"/>
          <p:cNvSpPr>
            <a:spLocks noGrp="1"/>
          </p:cNvSpPr>
          <p:nvPr>
            <p:ph type="title"/>
          </p:nvPr>
        </p:nvSpPr>
        <p:spPr>
          <a:xfrm>
            <a:off x="4543865" y="0"/>
            <a:ext cx="6893169" cy="951999"/>
          </a:xfrm>
        </p:spPr>
        <p:txBody>
          <a:bodyPr>
            <a:normAutofit/>
          </a:bodyPr>
          <a:lstStyle>
            <a:lvl1pPr algn="r">
              <a:defRPr sz="2400">
                <a:solidFill>
                  <a:schemeClr val="bg1"/>
                </a:solidFill>
              </a:defRPr>
            </a:lvl1pPr>
          </a:lstStyle>
          <a:p>
            <a:r>
              <a:rPr lang="en-US" smtClean="0"/>
              <a:t>Click to edit Master title style</a:t>
            </a:r>
            <a:endParaRPr lang="en-AU" dirty="0"/>
          </a:p>
        </p:txBody>
      </p:sp>
      <p:sp>
        <p:nvSpPr>
          <p:cNvPr id="7" name="Content Placeholder 2"/>
          <p:cNvSpPr>
            <a:spLocks noGrp="1"/>
          </p:cNvSpPr>
          <p:nvPr>
            <p:ph idx="1"/>
          </p:nvPr>
        </p:nvSpPr>
        <p:spPr>
          <a:xfrm>
            <a:off x="1295520" y="1334347"/>
            <a:ext cx="10058280" cy="5195146"/>
          </a:xfrm>
        </p:spPr>
        <p:txBody>
          <a:bodyPr>
            <a:normAutofit/>
          </a:bodyPr>
          <a:lstStyle>
            <a:lvl1pPr>
              <a:buClr>
                <a:srgbClr val="054E60"/>
              </a:buClr>
              <a:defRPr sz="2000">
                <a:latin typeface="Segoe UI" panose="020B0502040204020203" pitchFamily="34" charset="0"/>
                <a:cs typeface="Segoe UI" panose="020B0502040204020203" pitchFamily="34" charset="0"/>
              </a:defRPr>
            </a:lvl1pPr>
            <a:lvl2pPr>
              <a:buClr>
                <a:srgbClr val="054E60"/>
              </a:buClr>
              <a:defRPr sz="2000">
                <a:latin typeface="Segoe UI" panose="020B0502040204020203" pitchFamily="34" charset="0"/>
                <a:cs typeface="Segoe UI" panose="020B0502040204020203" pitchFamily="34" charset="0"/>
              </a:defRPr>
            </a:lvl2pPr>
            <a:lvl3pPr>
              <a:buClr>
                <a:srgbClr val="054E60"/>
              </a:buClr>
              <a:defRPr sz="2000">
                <a:latin typeface="Segoe UI" panose="020B0502040204020203" pitchFamily="34" charset="0"/>
                <a:cs typeface="Segoe UI" panose="020B0502040204020203" pitchFamily="34" charset="0"/>
              </a:defRPr>
            </a:lvl3pPr>
            <a:lvl4pPr>
              <a:buClr>
                <a:srgbClr val="054E60"/>
              </a:buClr>
              <a:defRPr sz="2000">
                <a:latin typeface="Segoe UI" panose="020B0502040204020203" pitchFamily="34" charset="0"/>
                <a:cs typeface="Segoe UI" panose="020B0502040204020203" pitchFamily="34" charset="0"/>
              </a:defRPr>
            </a:lvl4pPr>
            <a:lvl5pPr>
              <a:buClr>
                <a:srgbClr val="054E60"/>
              </a:buClr>
              <a:defRPr sz="2000">
                <a:latin typeface="Segoe UI" panose="020B0502040204020203" pitchFamily="34" charset="0"/>
                <a:cs typeface="Segoe UI" panose="020B05020402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Footer Placeholder 4"/>
          <p:cNvSpPr txBox="1">
            <a:spLocks/>
          </p:cNvSpPr>
          <p:nvPr userDrawn="1"/>
        </p:nvSpPr>
        <p:spPr>
          <a:xfrm>
            <a:off x="1295519" y="0"/>
            <a:ext cx="4426253" cy="951999"/>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smtClean="0">
                <a:solidFill>
                  <a:schemeClr val="bg1"/>
                </a:solidFill>
              </a:rPr>
              <a:t>MAIN ROADS WESTERN AUSTRALIA</a:t>
            </a:r>
          </a:p>
        </p:txBody>
      </p:sp>
    </p:spTree>
    <p:extLst>
      <p:ext uri="{BB962C8B-B14F-4D97-AF65-F5344CB8AC3E}">
        <p14:creationId xmlns:p14="http://schemas.microsoft.com/office/powerpoint/2010/main" val="15777900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let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809" y="-14068"/>
            <a:ext cx="11644217" cy="837578"/>
          </a:xfrm>
          <a:prstGeom prst="rect">
            <a:avLst/>
          </a:prstGeom>
        </p:spPr>
      </p:pic>
      <p:sp>
        <p:nvSpPr>
          <p:cNvPr id="5" name="Picture Placeholder 2"/>
          <p:cNvSpPr>
            <a:spLocks noGrp="1"/>
          </p:cNvSpPr>
          <p:nvPr>
            <p:ph type="pic" idx="1" hasCustomPrompt="1"/>
          </p:nvPr>
        </p:nvSpPr>
        <p:spPr>
          <a:xfrm>
            <a:off x="1" y="823511"/>
            <a:ext cx="12192000" cy="6034490"/>
          </a:xfrm>
          <a:solidFill>
            <a:schemeClr val="bg1">
              <a:lumMod val="95000"/>
            </a:schemeClr>
          </a:solidFill>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smtClean="0"/>
              <a:t>Full page picture</a:t>
            </a:r>
            <a:endParaRPr lang="en-AU" dirty="0"/>
          </a:p>
        </p:txBody>
      </p:sp>
      <p:sp>
        <p:nvSpPr>
          <p:cNvPr id="2" name="Title 1"/>
          <p:cNvSpPr>
            <a:spLocks noGrp="1"/>
          </p:cNvSpPr>
          <p:nvPr>
            <p:ph type="title"/>
          </p:nvPr>
        </p:nvSpPr>
        <p:spPr/>
        <p:txBody>
          <a:bodyPr/>
          <a:lstStyle>
            <a:lvl1pPr>
              <a:defRPr>
                <a:solidFill>
                  <a:srgbClr val="054E60"/>
                </a:solidFill>
              </a:defRPr>
            </a:lvl1pPr>
          </a:lstStyle>
          <a:p>
            <a:r>
              <a:rPr lang="en-US" smtClean="0"/>
              <a:t>Click to edit Master title style</a:t>
            </a:r>
            <a:endParaRPr lang="en-AU" dirty="0"/>
          </a:p>
        </p:txBody>
      </p:sp>
      <p:sp>
        <p:nvSpPr>
          <p:cNvPr id="7" name="Content Placeholder 2"/>
          <p:cNvSpPr>
            <a:spLocks noGrp="1"/>
          </p:cNvSpPr>
          <p:nvPr>
            <p:ph sz="half" idx="11"/>
          </p:nvPr>
        </p:nvSpPr>
        <p:spPr>
          <a:xfrm>
            <a:off x="1295520" y="3318932"/>
            <a:ext cx="4265387" cy="2858029"/>
          </a:xfrm>
        </p:spPr>
        <p:txBody>
          <a:bodyPr>
            <a:normAutofit/>
          </a:bodyPr>
          <a:lstStyle>
            <a:lvl1pPr>
              <a:buClr>
                <a:srgbClr val="054E60"/>
              </a:buClr>
              <a:defRPr sz="2000">
                <a:latin typeface="Segoe UI" panose="020B0502040204020203" pitchFamily="34" charset="0"/>
                <a:cs typeface="Segoe UI" panose="020B0502040204020203" pitchFamily="34" charset="0"/>
              </a:defRPr>
            </a:lvl1pPr>
            <a:lvl2pPr>
              <a:buClr>
                <a:srgbClr val="054E60"/>
              </a:buClr>
              <a:defRPr sz="2000">
                <a:latin typeface="Segoe UI" panose="020B0502040204020203" pitchFamily="34" charset="0"/>
                <a:cs typeface="Segoe UI" panose="020B0502040204020203" pitchFamily="34" charset="0"/>
              </a:defRPr>
            </a:lvl2pPr>
            <a:lvl3pPr>
              <a:buClr>
                <a:srgbClr val="054E60"/>
              </a:buClr>
              <a:defRPr sz="2000">
                <a:latin typeface="Segoe UI" panose="020B0502040204020203" pitchFamily="34" charset="0"/>
                <a:cs typeface="Segoe UI" panose="020B0502040204020203" pitchFamily="34" charset="0"/>
              </a:defRPr>
            </a:lvl3pPr>
            <a:lvl4pPr>
              <a:buClr>
                <a:srgbClr val="054E60"/>
              </a:buClr>
              <a:defRPr sz="2000">
                <a:latin typeface="Segoe UI" panose="020B0502040204020203" pitchFamily="34" charset="0"/>
                <a:cs typeface="Segoe UI" panose="020B0502040204020203" pitchFamily="34" charset="0"/>
              </a:defRPr>
            </a:lvl4pPr>
            <a:lvl5pPr>
              <a:buClr>
                <a:srgbClr val="054E60"/>
              </a:buClr>
              <a:defRPr sz="2000">
                <a:latin typeface="Segoe UI" panose="020B0502040204020203" pitchFamily="34" charset="0"/>
                <a:cs typeface="Segoe UI" panose="020B05020402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Footer Placeholder 4"/>
          <p:cNvSpPr txBox="1">
            <a:spLocks/>
          </p:cNvSpPr>
          <p:nvPr userDrawn="1"/>
        </p:nvSpPr>
        <p:spPr>
          <a:xfrm>
            <a:off x="1295519" y="0"/>
            <a:ext cx="4426253" cy="951999"/>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smtClean="0">
                <a:solidFill>
                  <a:schemeClr val="bg1"/>
                </a:solidFill>
              </a:rPr>
              <a:t>MAIN ROADS WESTERN AUSTRALIA</a:t>
            </a:r>
          </a:p>
        </p:txBody>
      </p:sp>
    </p:spTree>
    <p:extLst>
      <p:ext uri="{BB962C8B-B14F-4D97-AF65-F5344CB8AC3E}">
        <p14:creationId xmlns:p14="http://schemas.microsoft.com/office/powerpoint/2010/main" val="9592500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519" y="1809750"/>
            <a:ext cx="4265388" cy="1363661"/>
          </a:xfrm>
          <a:prstGeom prst="rect">
            <a:avLst/>
          </a:prstGeom>
        </p:spPr>
        <p:txBody>
          <a:bodyPr vert="horz" lIns="91440" tIns="45720" rIns="91440" bIns="4572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1295518" y="3325707"/>
            <a:ext cx="10058281" cy="3163146"/>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Footer Placeholder 4"/>
          <p:cNvSpPr>
            <a:spLocks noGrp="1"/>
          </p:cNvSpPr>
          <p:nvPr>
            <p:ph type="ftr" sz="quarter" idx="3"/>
          </p:nvPr>
        </p:nvSpPr>
        <p:spPr>
          <a:xfrm>
            <a:off x="1295518" y="0"/>
            <a:ext cx="4114800" cy="951999"/>
          </a:xfrm>
          <a:prstGeom prst="rect">
            <a:avLst/>
          </a:prstGeom>
        </p:spPr>
        <p:txBody>
          <a:bodyPr vert="horz" lIns="91440" tIns="45720" rIns="91440" bIns="45720" rtlCol="0" anchor="ctr"/>
          <a:lstStyle>
            <a:lvl1pPr algn="l">
              <a:defRPr sz="1000" b="1">
                <a:solidFill>
                  <a:schemeClr val="tx1"/>
                </a:solidFill>
                <a:latin typeface="Segoe UI" panose="020B0502040204020203" pitchFamily="34" charset="0"/>
                <a:cs typeface="Segoe UI" panose="020B0502040204020203" pitchFamily="34" charset="0"/>
              </a:defRPr>
            </a:lvl1pPr>
          </a:lstStyle>
          <a:p>
            <a:r>
              <a:rPr lang="en-AU" dirty="0" smtClean="0"/>
              <a:t>MAIN ROADS WESTERN AUSTRALIA</a:t>
            </a:r>
          </a:p>
        </p:txBody>
      </p:sp>
      <p:sp>
        <p:nvSpPr>
          <p:cNvPr id="15" name="Slide Number Placeholder 5"/>
          <p:cNvSpPr txBox="1">
            <a:spLocks/>
          </p:cNvSpPr>
          <p:nvPr userDrawn="1"/>
        </p:nvSpPr>
        <p:spPr>
          <a:xfrm>
            <a:off x="0" y="313755"/>
            <a:ext cx="731520" cy="365125"/>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Segoe UI Black" panose="020B0A02040204020203" pitchFamily="34" charset="0"/>
                <a:ea typeface="Segoe UI Black" panose="020B0A02040204020203"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CCA32F-EAB4-4D27-A12E-818B2BF45ABC}" type="slidenum">
              <a:rPr lang="en-AU" smtClean="0"/>
              <a:pPr/>
              <a:t>‹#›</a:t>
            </a:fld>
            <a:endParaRPr lang="en-AU" dirty="0"/>
          </a:p>
        </p:txBody>
      </p:sp>
    </p:spTree>
    <p:extLst>
      <p:ext uri="{BB962C8B-B14F-4D97-AF65-F5344CB8AC3E}">
        <p14:creationId xmlns:p14="http://schemas.microsoft.com/office/powerpoint/2010/main" val="3831816540"/>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7" r:id="rId3"/>
    <p:sldLayoutId id="2147483660" r:id="rId4"/>
    <p:sldLayoutId id="2147483652" r:id="rId5"/>
    <p:sldLayoutId id="2147483655" r:id="rId6"/>
    <p:sldLayoutId id="2147483658" r:id="rId7"/>
    <p:sldLayoutId id="2147483659"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kern="1200" baseline="0">
          <a:solidFill>
            <a:srgbClr val="054E60"/>
          </a:solidFill>
          <a:latin typeface="Segoe UI Black" panose="020B0A02040204020203" pitchFamily="34" charset="0"/>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mailto:hvs@mainroads.wa.gov.a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TRANSAFE</a:t>
            </a:r>
            <a:endParaRPr lang="en-AU" dirty="0"/>
          </a:p>
        </p:txBody>
      </p:sp>
      <p:sp>
        <p:nvSpPr>
          <p:cNvPr id="3" name="Subtitle 2"/>
          <p:cNvSpPr>
            <a:spLocks noGrp="1"/>
          </p:cNvSpPr>
          <p:nvPr>
            <p:ph type="subTitle" idx="1"/>
          </p:nvPr>
        </p:nvSpPr>
        <p:spPr/>
        <p:txBody>
          <a:bodyPr/>
          <a:lstStyle/>
          <a:p>
            <a:r>
              <a:rPr lang="en-AU" dirty="0" smtClean="0"/>
              <a:t>Mike Buba </a:t>
            </a:r>
          </a:p>
          <a:p>
            <a:endParaRPr lang="en-AU" dirty="0"/>
          </a:p>
        </p:txBody>
      </p:sp>
    </p:spTree>
    <p:extLst>
      <p:ext uri="{BB962C8B-B14F-4D97-AF65-F5344CB8AC3E}">
        <p14:creationId xmlns:p14="http://schemas.microsoft.com/office/powerpoint/2010/main" val="4114090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54" y="1797977"/>
            <a:ext cx="12079546" cy="4448710"/>
          </a:xfrm>
          <a:prstGeom prst="rect">
            <a:avLst/>
          </a:prstGeom>
        </p:spPr>
      </p:pic>
      <p:sp>
        <p:nvSpPr>
          <p:cNvPr id="6" name="TextBox 5"/>
          <p:cNvSpPr txBox="1"/>
          <p:nvPr/>
        </p:nvSpPr>
        <p:spPr>
          <a:xfrm>
            <a:off x="452063" y="901417"/>
            <a:ext cx="12431731" cy="584775"/>
          </a:xfrm>
          <a:prstGeom prst="rect">
            <a:avLst/>
          </a:prstGeom>
          <a:noFill/>
        </p:spPr>
        <p:txBody>
          <a:bodyPr wrap="square" rtlCol="0">
            <a:spAutoFit/>
          </a:bodyPr>
          <a:lstStyle/>
          <a:p>
            <a:r>
              <a:rPr lang="en-AU" sz="3200" dirty="0">
                <a:solidFill>
                  <a:srgbClr val="054E60"/>
                </a:solidFill>
                <a:latin typeface="Segoe UI Black" panose="020B0A02040204020203" pitchFamily="34" charset="0"/>
                <a:ea typeface="Segoe UI Black" panose="020B0A02040204020203" pitchFamily="34" charset="0"/>
                <a:cs typeface="+mj-cs"/>
              </a:rPr>
              <a:t>Network Analysis Example – Operators linked to offences  </a:t>
            </a:r>
            <a:endParaRPr lang="en-AU" sz="3200" dirty="0">
              <a:solidFill>
                <a:srgbClr val="054E60"/>
              </a:solidFill>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105391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8863" y="965183"/>
            <a:ext cx="10990509" cy="1077218"/>
          </a:xfrm>
          <a:prstGeom prst="rect">
            <a:avLst/>
          </a:prstGeom>
          <a:noFill/>
        </p:spPr>
        <p:txBody>
          <a:bodyPr wrap="none" rtlCol="0">
            <a:spAutoFit/>
          </a:bodyPr>
          <a:lstStyle/>
          <a:p>
            <a:r>
              <a:rPr lang="en-AU" sz="3200" dirty="0">
                <a:solidFill>
                  <a:srgbClr val="054E60"/>
                </a:solidFill>
                <a:latin typeface="Segoe UI Black" panose="020B0A02040204020203" pitchFamily="34" charset="0"/>
                <a:ea typeface="Segoe UI Black" panose="020B0A02040204020203" pitchFamily="34" charset="0"/>
                <a:cs typeface="+mj-cs"/>
              </a:rPr>
              <a:t>Timeline Analysis Example 1 </a:t>
            </a:r>
            <a:r>
              <a:rPr lang="en-AU" sz="3200" dirty="0" smtClean="0">
                <a:solidFill>
                  <a:srgbClr val="054E60"/>
                </a:solidFill>
                <a:latin typeface="Segoe UI Black" panose="020B0A02040204020203" pitchFamily="34" charset="0"/>
                <a:ea typeface="Segoe UI Black" panose="020B0A02040204020203" pitchFamily="34" charset="0"/>
                <a:cs typeface="+mj-cs"/>
              </a:rPr>
              <a:t>–</a:t>
            </a:r>
          </a:p>
          <a:p>
            <a:r>
              <a:rPr lang="en-AU" sz="3200" dirty="0" smtClean="0">
                <a:solidFill>
                  <a:srgbClr val="054E60"/>
                </a:solidFill>
                <a:latin typeface="Segoe UI Black" panose="020B0A02040204020203" pitchFamily="34" charset="0"/>
                <a:ea typeface="Segoe UI Black" panose="020B0A02040204020203" pitchFamily="34" charset="0"/>
                <a:cs typeface="+mj-cs"/>
              </a:rPr>
              <a:t> </a:t>
            </a:r>
            <a:r>
              <a:rPr lang="en-AU" sz="3200" dirty="0">
                <a:solidFill>
                  <a:srgbClr val="054E60"/>
                </a:solidFill>
                <a:latin typeface="Segoe UI Black" panose="020B0A02040204020203" pitchFamily="34" charset="0"/>
                <a:ea typeface="Segoe UI Black" panose="020B0A02040204020203" pitchFamily="34" charset="0"/>
                <a:cs typeface="+mj-cs"/>
              </a:rPr>
              <a:t>An operator’s intercepts based on compliance record</a:t>
            </a:r>
            <a:endParaRPr lang="en-AU" sz="3200" dirty="0">
              <a:solidFill>
                <a:srgbClr val="054E60"/>
              </a:solidFill>
              <a:latin typeface="Segoe UI Black" panose="020B0A02040204020203" pitchFamily="34" charset="0"/>
              <a:ea typeface="Segoe UI Black" panose="020B0A02040204020203" pitchFamily="34" charset="0"/>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2" y="2258159"/>
            <a:ext cx="12133308" cy="4085340"/>
          </a:xfrm>
          <a:prstGeom prst="rect">
            <a:avLst/>
          </a:prstGeom>
        </p:spPr>
      </p:pic>
    </p:spTree>
    <p:extLst>
      <p:ext uri="{BB962C8B-B14F-4D97-AF65-F5344CB8AC3E}">
        <p14:creationId xmlns:p14="http://schemas.microsoft.com/office/powerpoint/2010/main" val="106676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4592" y="741024"/>
            <a:ext cx="11587408" cy="1569660"/>
          </a:xfrm>
          <a:prstGeom prst="rect">
            <a:avLst/>
          </a:prstGeom>
          <a:noFill/>
        </p:spPr>
        <p:txBody>
          <a:bodyPr wrap="square" rtlCol="0">
            <a:spAutoFit/>
          </a:bodyPr>
          <a:lstStyle/>
          <a:p>
            <a:r>
              <a:rPr lang="en-AU" sz="3200" dirty="0">
                <a:solidFill>
                  <a:srgbClr val="054E60"/>
                </a:solidFill>
                <a:latin typeface="Segoe UI Black" panose="020B0A02040204020203" pitchFamily="34" charset="0"/>
                <a:ea typeface="Segoe UI Black" panose="020B0A02040204020203" pitchFamily="34" charset="0"/>
                <a:cs typeface="+mj-cs"/>
              </a:rPr>
              <a:t>Timeline Analysis Example 2 </a:t>
            </a:r>
            <a:r>
              <a:rPr lang="en-AU" sz="3200" dirty="0" smtClean="0">
                <a:solidFill>
                  <a:srgbClr val="054E60"/>
                </a:solidFill>
                <a:latin typeface="Segoe UI Black" panose="020B0A02040204020203" pitchFamily="34" charset="0"/>
                <a:ea typeface="Segoe UI Black" panose="020B0A02040204020203" pitchFamily="34" charset="0"/>
                <a:cs typeface="+mj-cs"/>
              </a:rPr>
              <a:t>– </a:t>
            </a:r>
            <a:r>
              <a:rPr lang="en-AU" sz="3200" dirty="0">
                <a:solidFill>
                  <a:srgbClr val="054E60"/>
                </a:solidFill>
                <a:latin typeface="Segoe UI Black" panose="020B0A02040204020203" pitchFamily="34" charset="0"/>
                <a:ea typeface="Segoe UI Black" panose="020B0A02040204020203" pitchFamily="34" charset="0"/>
                <a:cs typeface="+mj-cs"/>
              </a:rPr>
              <a:t>An operator’s intercepts </a:t>
            </a:r>
            <a:endParaRPr lang="en-AU" sz="3200" dirty="0" smtClean="0">
              <a:solidFill>
                <a:srgbClr val="054E60"/>
              </a:solidFill>
              <a:latin typeface="Segoe UI Black" panose="020B0A02040204020203" pitchFamily="34" charset="0"/>
              <a:ea typeface="Segoe UI Black" panose="020B0A02040204020203" pitchFamily="34" charset="0"/>
              <a:cs typeface="+mj-cs"/>
            </a:endParaRPr>
          </a:p>
          <a:p>
            <a:r>
              <a:rPr lang="en-AU" sz="3200" dirty="0" smtClean="0">
                <a:solidFill>
                  <a:srgbClr val="054E60"/>
                </a:solidFill>
                <a:latin typeface="Segoe UI Black" panose="020B0A02040204020203" pitchFamily="34" charset="0"/>
                <a:ea typeface="Segoe UI Black" panose="020B0A02040204020203" pitchFamily="34" charset="0"/>
                <a:cs typeface="+mj-cs"/>
              </a:rPr>
              <a:t>based </a:t>
            </a:r>
            <a:r>
              <a:rPr lang="en-AU" sz="3200" dirty="0">
                <a:solidFill>
                  <a:srgbClr val="054E60"/>
                </a:solidFill>
                <a:latin typeface="Segoe UI Black" panose="020B0A02040204020203" pitchFamily="34" charset="0"/>
                <a:ea typeface="Segoe UI Black" panose="020B0A02040204020203" pitchFamily="34" charset="0"/>
                <a:cs typeface="+mj-cs"/>
              </a:rPr>
              <a:t>on compliance record and linked to </a:t>
            </a:r>
            <a:r>
              <a:rPr lang="en-AU" sz="3200" dirty="0" smtClean="0">
                <a:solidFill>
                  <a:srgbClr val="054E60"/>
                </a:solidFill>
                <a:latin typeface="Segoe UI Black" panose="020B0A02040204020203" pitchFamily="34" charset="0"/>
                <a:ea typeface="Segoe UI Black" panose="020B0A02040204020203" pitchFamily="34" charset="0"/>
                <a:cs typeface="+mj-cs"/>
              </a:rPr>
              <a:t>trucks/ locations</a:t>
            </a:r>
            <a:endParaRPr lang="en-AU" sz="3200" dirty="0">
              <a:solidFill>
                <a:srgbClr val="054E60"/>
              </a:solidFill>
              <a:latin typeface="Segoe UI Black" panose="020B0A02040204020203" pitchFamily="34" charset="0"/>
              <a:ea typeface="Segoe UI Black" panose="020B0A02040204020203" pitchFamily="34" charset="0"/>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35" y="2444249"/>
            <a:ext cx="12916854" cy="4365768"/>
          </a:xfrm>
          <a:prstGeom prst="rect">
            <a:avLst/>
          </a:prstGeom>
        </p:spPr>
      </p:pic>
    </p:spTree>
    <p:extLst>
      <p:ext uri="{BB962C8B-B14F-4D97-AF65-F5344CB8AC3E}">
        <p14:creationId xmlns:p14="http://schemas.microsoft.com/office/powerpoint/2010/main" val="611258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64346" y="1537855"/>
            <a:ext cx="5619496" cy="5101936"/>
          </a:xfrm>
        </p:spPr>
        <p:txBody>
          <a:bodyPr/>
          <a:lstStyle/>
          <a:p>
            <a:r>
              <a:rPr lang="en-AU" dirty="0"/>
              <a:t>In June this year, the </a:t>
            </a:r>
            <a:r>
              <a:rPr lang="en-AU" dirty="0" smtClean="0"/>
              <a:t>Government </a:t>
            </a:r>
            <a:r>
              <a:rPr lang="en-AU" dirty="0"/>
              <a:t>announced </a:t>
            </a:r>
            <a:r>
              <a:rPr lang="en-AU" dirty="0" smtClean="0"/>
              <a:t>it </a:t>
            </a:r>
            <a:r>
              <a:rPr lang="en-AU" dirty="0"/>
              <a:t>had secured Commonwealth funding to upgrade 1,400 kilometres of regional roads with shoulder sealing and audible edge lines</a:t>
            </a:r>
            <a:r>
              <a:rPr lang="en-AU" dirty="0" smtClean="0"/>
              <a:t>.</a:t>
            </a:r>
          </a:p>
          <a:p>
            <a:r>
              <a:rPr lang="en-AU" dirty="0"/>
              <a:t>These </a:t>
            </a:r>
            <a:r>
              <a:rPr lang="en-AU" dirty="0" smtClean="0"/>
              <a:t>low-cost </a:t>
            </a:r>
            <a:r>
              <a:rPr lang="en-AU" dirty="0"/>
              <a:t>treatments have been shown to greatly reduce the number of run off road crashes, which can result in severe trauma</a:t>
            </a:r>
            <a:r>
              <a:rPr lang="en-AU" dirty="0" smtClean="0"/>
              <a:t>.  </a:t>
            </a:r>
            <a:r>
              <a:rPr lang="en-AU" dirty="0"/>
              <a:t>Modelling undertaken using roads where the same safety treatments have been introduced shows </a:t>
            </a:r>
            <a:r>
              <a:rPr lang="en-AU" dirty="0" smtClean="0"/>
              <a:t>this </a:t>
            </a:r>
            <a:r>
              <a:rPr lang="en-AU" dirty="0"/>
              <a:t>strategy could reduce road trauma in regional WA by as much as 60 per cent</a:t>
            </a:r>
            <a:r>
              <a:rPr lang="en-AU" dirty="0" smtClean="0"/>
              <a:t>.</a:t>
            </a:r>
          </a:p>
          <a:p>
            <a:r>
              <a:rPr lang="en-AU" dirty="0" smtClean="0"/>
              <a:t>A </a:t>
            </a:r>
            <a:r>
              <a:rPr lang="en-AU" dirty="0"/>
              <a:t>full list of all the Regional Road Safety improvements to be undertaken over the next 12 months can be found at </a:t>
            </a:r>
            <a:r>
              <a:rPr lang="en-AU" dirty="0" smtClean="0"/>
              <a:t>mainroads.wa.gov.au</a:t>
            </a:r>
            <a:endParaRPr lang="en-AU" dirty="0"/>
          </a:p>
        </p:txBody>
      </p:sp>
      <p:sp>
        <p:nvSpPr>
          <p:cNvPr id="3" name="Rectangle 2"/>
          <p:cNvSpPr/>
          <p:nvPr/>
        </p:nvSpPr>
        <p:spPr>
          <a:xfrm>
            <a:off x="664346" y="850786"/>
            <a:ext cx="6000361" cy="584775"/>
          </a:xfrm>
          <a:prstGeom prst="rect">
            <a:avLst/>
          </a:prstGeom>
        </p:spPr>
        <p:txBody>
          <a:bodyPr wrap="none">
            <a:spAutoFit/>
          </a:bodyPr>
          <a:lstStyle/>
          <a:p>
            <a:r>
              <a:rPr lang="en-AU" sz="3200" dirty="0">
                <a:solidFill>
                  <a:srgbClr val="054E60"/>
                </a:solidFill>
                <a:latin typeface="Segoe UI Black" panose="020B0A02040204020203" pitchFamily="34" charset="0"/>
                <a:ea typeface="Segoe UI Black" panose="020B0A02040204020203" pitchFamily="34" charset="0"/>
                <a:cs typeface="+mj-cs"/>
              </a:rPr>
              <a:t>Regional Roadwork Projects </a:t>
            </a:r>
            <a:endParaRPr lang="en-AU" dirty="0"/>
          </a:p>
        </p:txBody>
      </p:sp>
      <p:pic>
        <p:nvPicPr>
          <p:cNvPr id="8" name="Picture 7"/>
          <p:cNvPicPr>
            <a:picLocks noChangeAspect="1"/>
          </p:cNvPicPr>
          <p:nvPr/>
        </p:nvPicPr>
        <p:blipFill>
          <a:blip r:embed="rId3"/>
          <a:stretch>
            <a:fillRect/>
          </a:stretch>
        </p:blipFill>
        <p:spPr>
          <a:xfrm>
            <a:off x="6761092" y="1356189"/>
            <a:ext cx="5611874" cy="5634412"/>
          </a:xfrm>
          <a:prstGeom prst="rect">
            <a:avLst/>
          </a:prstGeom>
        </p:spPr>
      </p:pic>
    </p:spTree>
    <p:extLst>
      <p:ext uri="{BB962C8B-B14F-4D97-AF65-F5344CB8AC3E}">
        <p14:creationId xmlns:p14="http://schemas.microsoft.com/office/powerpoint/2010/main" val="3418615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627156" y="1487424"/>
            <a:ext cx="11564844" cy="5141975"/>
          </a:xfrm>
        </p:spPr>
        <p:txBody>
          <a:bodyPr>
            <a:normAutofit/>
          </a:bodyPr>
          <a:lstStyle/>
          <a:p>
            <a:pPr marL="0" indent="0">
              <a:buNone/>
            </a:pPr>
            <a:r>
              <a:rPr lang="en-AU" dirty="0"/>
              <a:t>Thirty projects have been funded </a:t>
            </a:r>
            <a:r>
              <a:rPr lang="en-AU" dirty="0" smtClean="0"/>
              <a:t>and are already </a:t>
            </a:r>
            <a:r>
              <a:rPr lang="en-AU" dirty="0"/>
              <a:t>underway across the </a:t>
            </a:r>
            <a:r>
              <a:rPr lang="en-AU" dirty="0" smtClean="0"/>
              <a:t>State with the below work planned for some of the State’s major </a:t>
            </a:r>
            <a:r>
              <a:rPr lang="en-AU" dirty="0"/>
              <a:t>freight </a:t>
            </a:r>
            <a:r>
              <a:rPr lang="en-AU" dirty="0" smtClean="0"/>
              <a:t>routes:</a:t>
            </a:r>
          </a:p>
          <a:p>
            <a:r>
              <a:rPr lang="en-AU" dirty="0" smtClean="0"/>
              <a:t>255km </a:t>
            </a:r>
            <a:r>
              <a:rPr lang="en-AU" dirty="0"/>
              <a:t>of Great Northern Highway through the Mid-West, Pilbara and Kimberley</a:t>
            </a:r>
          </a:p>
          <a:p>
            <a:r>
              <a:rPr lang="en-AU" dirty="0" smtClean="0"/>
              <a:t>240km </a:t>
            </a:r>
            <a:r>
              <a:rPr lang="en-AU" dirty="0"/>
              <a:t>of Eyre Highway through Goldfields Esperance</a:t>
            </a:r>
          </a:p>
          <a:p>
            <a:r>
              <a:rPr lang="en-AU" dirty="0" smtClean="0"/>
              <a:t>165km </a:t>
            </a:r>
            <a:r>
              <a:rPr lang="en-AU" dirty="0"/>
              <a:t>of Albany Highway through the Perth Metro, Wheatbelt and Great Southern </a:t>
            </a:r>
          </a:p>
          <a:p>
            <a:r>
              <a:rPr lang="en-AU" dirty="0" smtClean="0"/>
              <a:t>141km </a:t>
            </a:r>
            <a:r>
              <a:rPr lang="en-AU" dirty="0"/>
              <a:t>of Brookton Highway through the Perth Metro, Wheatbelt and South West </a:t>
            </a:r>
          </a:p>
          <a:p>
            <a:r>
              <a:rPr lang="en-AU" dirty="0" smtClean="0"/>
              <a:t>124km </a:t>
            </a:r>
            <a:r>
              <a:rPr lang="en-AU" dirty="0"/>
              <a:t>of South Western Highway through the South West and Great Southern</a:t>
            </a:r>
          </a:p>
          <a:p>
            <a:r>
              <a:rPr lang="en-AU" dirty="0" smtClean="0"/>
              <a:t>115km </a:t>
            </a:r>
            <a:r>
              <a:rPr lang="en-AU" dirty="0"/>
              <a:t>of Great Eastern Highway through Wheatbelt and Goldfields Esperance</a:t>
            </a:r>
          </a:p>
          <a:p>
            <a:r>
              <a:rPr lang="en-AU" dirty="0" smtClean="0"/>
              <a:t>75km </a:t>
            </a:r>
            <a:r>
              <a:rPr lang="en-AU" dirty="0"/>
              <a:t>of Burkett Road in the Mid West</a:t>
            </a:r>
          </a:p>
          <a:p>
            <a:r>
              <a:rPr lang="en-AU" dirty="0" smtClean="0"/>
              <a:t>58km </a:t>
            </a:r>
            <a:r>
              <a:rPr lang="en-AU" dirty="0"/>
              <a:t>of Sues Road in the South West</a:t>
            </a:r>
          </a:p>
          <a:p>
            <a:r>
              <a:rPr lang="en-AU" dirty="0" smtClean="0"/>
              <a:t>50km </a:t>
            </a:r>
            <a:r>
              <a:rPr lang="en-AU" dirty="0"/>
              <a:t>of Chester Pass Road through Great Southern</a:t>
            </a:r>
          </a:p>
          <a:p>
            <a:pPr marL="0" indent="0">
              <a:buNone/>
            </a:pPr>
            <a:r>
              <a:rPr lang="en-AU" dirty="0" smtClean="0"/>
              <a:t>Improvements </a:t>
            </a:r>
            <a:r>
              <a:rPr lang="en-AU" dirty="0"/>
              <a:t>will also be undertaken on roads including York Merredin Road, Goomalling Merredin Road, Northam Toodyay Road, Northam Cranbrook Road, Brand Highway and Indian Ocean Drive.</a:t>
            </a:r>
          </a:p>
          <a:p>
            <a:endParaRPr lang="en-AU" dirty="0"/>
          </a:p>
        </p:txBody>
      </p:sp>
      <p:sp>
        <p:nvSpPr>
          <p:cNvPr id="4" name="Title 3"/>
          <p:cNvSpPr>
            <a:spLocks noGrp="1"/>
          </p:cNvSpPr>
          <p:nvPr>
            <p:ph type="title"/>
          </p:nvPr>
        </p:nvSpPr>
        <p:spPr>
          <a:xfrm>
            <a:off x="579526" y="599224"/>
            <a:ext cx="6356112" cy="1181643"/>
          </a:xfrm>
        </p:spPr>
        <p:txBody>
          <a:bodyPr/>
          <a:lstStyle/>
          <a:p>
            <a:r>
              <a:rPr lang="en-AU" dirty="0" smtClean="0"/>
              <a:t>Regional Roadwork Projects </a:t>
            </a:r>
            <a:endParaRPr lang="en-AU" dirty="0"/>
          </a:p>
        </p:txBody>
      </p:sp>
    </p:spTree>
    <p:extLst>
      <p:ext uri="{BB962C8B-B14F-4D97-AF65-F5344CB8AC3E}">
        <p14:creationId xmlns:p14="http://schemas.microsoft.com/office/powerpoint/2010/main" val="3870559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7228" r="17228"/>
          <a:stretch>
            <a:fillRect/>
          </a:stretch>
        </p:blipFill>
        <p:spPr/>
      </p:pic>
      <p:sp>
        <p:nvSpPr>
          <p:cNvPr id="3" name="Content Placeholder 2"/>
          <p:cNvSpPr>
            <a:spLocks noGrp="1"/>
          </p:cNvSpPr>
          <p:nvPr>
            <p:ph sz="half" idx="10"/>
          </p:nvPr>
        </p:nvSpPr>
        <p:spPr>
          <a:xfrm>
            <a:off x="735540" y="1664412"/>
            <a:ext cx="5737179" cy="5352837"/>
          </a:xfrm>
        </p:spPr>
        <p:txBody>
          <a:bodyPr>
            <a:normAutofit lnSpcReduction="10000"/>
          </a:bodyPr>
          <a:lstStyle/>
          <a:p>
            <a:r>
              <a:rPr lang="en-AU" dirty="0"/>
              <a:t>Six new heavy vehicle parking bays are currently being constructed across the </a:t>
            </a:r>
            <a:r>
              <a:rPr lang="en-AU" dirty="0" smtClean="0"/>
              <a:t>state</a:t>
            </a:r>
            <a:r>
              <a:rPr lang="en-AU" dirty="0"/>
              <a:t>.</a:t>
            </a:r>
            <a:endParaRPr lang="en-AU" dirty="0" smtClean="0"/>
          </a:p>
          <a:p>
            <a:r>
              <a:rPr lang="en-AU" dirty="0" smtClean="0"/>
              <a:t>One </a:t>
            </a:r>
            <a:r>
              <a:rPr lang="en-AU" dirty="0"/>
              <a:t>road train assembly area on Madigan Road at Gap Ridge in Karratha, and upgrades to the heavy vehicle bay on the North West Coastal Highway in </a:t>
            </a:r>
            <a:r>
              <a:rPr lang="en-AU" dirty="0" err="1"/>
              <a:t>Mardie</a:t>
            </a:r>
            <a:r>
              <a:rPr lang="en-AU" dirty="0" smtClean="0"/>
              <a:t>.</a:t>
            </a:r>
          </a:p>
          <a:p>
            <a:r>
              <a:rPr lang="en-AU" dirty="0" smtClean="0"/>
              <a:t>We are currently </a:t>
            </a:r>
            <a:r>
              <a:rPr lang="en-AU" dirty="0"/>
              <a:t>investigating avenues to upgrade the Road Train Assembly Area in Newman which is under the care and control of the Shire of East Pilbara. </a:t>
            </a:r>
            <a:endParaRPr lang="en-AU" dirty="0" smtClean="0"/>
          </a:p>
          <a:p>
            <a:r>
              <a:rPr lang="en-AU" dirty="0" smtClean="0"/>
              <a:t>We have constructed </a:t>
            </a:r>
            <a:r>
              <a:rPr lang="en-AU" dirty="0"/>
              <a:t>and sealed a rest area south of this location, adjacent to the Capricorn Roadhouse, which provides a sealed, well-lit stop for heavy vehicle operators with toilets, showers, accommodation and meal facilities</a:t>
            </a:r>
            <a:r>
              <a:rPr lang="en-AU" dirty="0" smtClean="0"/>
              <a:t>.</a:t>
            </a:r>
          </a:p>
          <a:p>
            <a:r>
              <a:rPr lang="en-AU" dirty="0"/>
              <a:t>Main Roads is currently undertaking a review of the States Rest Area Strategy. </a:t>
            </a:r>
          </a:p>
          <a:p>
            <a:endParaRPr lang="en-AU" dirty="0"/>
          </a:p>
        </p:txBody>
      </p:sp>
      <p:sp>
        <p:nvSpPr>
          <p:cNvPr id="4" name="Title 3"/>
          <p:cNvSpPr>
            <a:spLocks noGrp="1"/>
          </p:cNvSpPr>
          <p:nvPr>
            <p:ph type="title"/>
          </p:nvPr>
        </p:nvSpPr>
        <p:spPr>
          <a:xfrm>
            <a:off x="812634" y="915898"/>
            <a:ext cx="5660085" cy="748515"/>
          </a:xfrm>
        </p:spPr>
        <p:txBody>
          <a:bodyPr/>
          <a:lstStyle/>
          <a:p>
            <a:r>
              <a:rPr lang="en-AU" dirty="0" smtClean="0"/>
              <a:t>Rest Areas Updates</a:t>
            </a:r>
            <a:endParaRPr lang="en-AU" dirty="0"/>
          </a:p>
        </p:txBody>
      </p:sp>
    </p:spTree>
    <p:extLst>
      <p:ext uri="{BB962C8B-B14F-4D97-AF65-F5344CB8AC3E}">
        <p14:creationId xmlns:p14="http://schemas.microsoft.com/office/powerpoint/2010/main" val="2303743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0"/>
          </p:nvPr>
        </p:nvSpPr>
        <p:spPr>
          <a:xfrm>
            <a:off x="306238" y="2538195"/>
            <a:ext cx="6047117" cy="4070423"/>
          </a:xfrm>
        </p:spPr>
        <p:txBody>
          <a:bodyPr>
            <a:normAutofit/>
          </a:bodyPr>
          <a:lstStyle/>
          <a:p>
            <a:r>
              <a:rPr lang="en-AU" dirty="0" smtClean="0"/>
              <a:t>Over the next 12 months, we will be conducting industry Information Sessions across Western Australia.</a:t>
            </a:r>
            <a:endParaRPr lang="en-AU" dirty="0"/>
          </a:p>
          <a:p>
            <a:r>
              <a:rPr lang="en-AU" dirty="0" smtClean="0"/>
              <a:t>HVS is taking suggestions of topics that </a:t>
            </a:r>
            <a:r>
              <a:rPr lang="en-AU" dirty="0"/>
              <a:t>you think the transport industry would like to know more about?  Are there any issues that you would like to discuss or learn more about?  </a:t>
            </a:r>
          </a:p>
          <a:p>
            <a:r>
              <a:rPr lang="en-AU" dirty="0" smtClean="0"/>
              <a:t>We </a:t>
            </a:r>
            <a:r>
              <a:rPr lang="en-AU" dirty="0"/>
              <a:t>encourage you to email your suggestions to us at hvs@mainroads.wa.gov.au so that we can ensure the sessions provide the best value for transport operators across WA. </a:t>
            </a:r>
          </a:p>
          <a:p>
            <a:endParaRPr lang="en-AU" dirty="0"/>
          </a:p>
        </p:txBody>
      </p:sp>
      <p:sp>
        <p:nvSpPr>
          <p:cNvPr id="4" name="Title 3"/>
          <p:cNvSpPr>
            <a:spLocks noGrp="1"/>
          </p:cNvSpPr>
          <p:nvPr>
            <p:ph type="title"/>
          </p:nvPr>
        </p:nvSpPr>
        <p:spPr>
          <a:xfrm>
            <a:off x="427007" y="823511"/>
            <a:ext cx="6297282" cy="1714684"/>
          </a:xfrm>
        </p:spPr>
        <p:txBody>
          <a:bodyPr>
            <a:normAutofit/>
          </a:bodyPr>
          <a:lstStyle/>
          <a:p>
            <a:r>
              <a:rPr lang="en-AU" dirty="0" smtClean="0"/>
              <a:t>Heavy Vehicle Services Industry Information Sessions </a:t>
            </a:r>
            <a:endParaRPr lang="en-AU" dirty="0"/>
          </a:p>
        </p:txBody>
      </p:sp>
      <p:pic>
        <p:nvPicPr>
          <p:cNvPr id="5" name="Picture Placeholder 4"/>
          <p:cNvPicPr>
            <a:picLocks noGrp="1" noChangeAspect="1"/>
          </p:cNvPicPr>
          <p:nvPr>
            <p:ph type="pic" idx="1"/>
          </p:nvPr>
        </p:nvPicPr>
        <p:blipFill>
          <a:blip r:embed="rId3"/>
          <a:srcRect l="13131" r="13131"/>
          <a:stretch>
            <a:fillRect/>
          </a:stretch>
        </p:blipFill>
        <p:spPr>
          <a:xfrm>
            <a:off x="6724289" y="823511"/>
            <a:ext cx="5933440" cy="6034490"/>
          </a:xfrm>
          <a:prstGeom prst="rect">
            <a:avLst/>
          </a:prstGeom>
        </p:spPr>
      </p:pic>
    </p:spTree>
    <p:extLst>
      <p:ext uri="{BB962C8B-B14F-4D97-AF65-F5344CB8AC3E}">
        <p14:creationId xmlns:p14="http://schemas.microsoft.com/office/powerpoint/2010/main" val="3215520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93712" y="819150"/>
            <a:ext cx="11153656" cy="971550"/>
          </a:xfrm>
        </p:spPr>
        <p:txBody>
          <a:bodyPr/>
          <a:lstStyle/>
          <a:p>
            <a:pPr algn="ctr"/>
            <a:r>
              <a:rPr lang="en-AU" dirty="0" smtClean="0"/>
              <a:t>Heavy Vehicle Services Industry Information Sessions</a:t>
            </a:r>
            <a:br>
              <a:rPr lang="en-AU" dirty="0" smtClean="0"/>
            </a:br>
            <a:r>
              <a:rPr lang="en-AU" dirty="0" smtClean="0"/>
              <a:t>Calendar </a:t>
            </a:r>
            <a:endParaRPr lang="en-AU" dirty="0"/>
          </a:p>
        </p:txBody>
      </p:sp>
      <p:graphicFrame>
        <p:nvGraphicFramePr>
          <p:cNvPr id="10" name="Content Placeholder 9"/>
          <p:cNvGraphicFramePr>
            <a:graphicFrameLocks noGrp="1"/>
          </p:cNvGraphicFramePr>
          <p:nvPr>
            <p:ph idx="1"/>
            <p:extLst/>
          </p:nvPr>
        </p:nvGraphicFramePr>
        <p:xfrm>
          <a:off x="2094962" y="1825336"/>
          <a:ext cx="8351156" cy="4738688"/>
        </p:xfrm>
        <a:graphic>
          <a:graphicData uri="http://schemas.openxmlformats.org/drawingml/2006/table">
            <a:tbl>
              <a:tblPr firstRow="1" firstCol="1" bandRow="1"/>
              <a:tblGrid>
                <a:gridCol w="2087789">
                  <a:extLst>
                    <a:ext uri="{9D8B030D-6E8A-4147-A177-3AD203B41FA5}">
                      <a16:colId xmlns:a16="http://schemas.microsoft.com/office/drawing/2014/main" val="1530583051"/>
                    </a:ext>
                  </a:extLst>
                </a:gridCol>
                <a:gridCol w="2087789">
                  <a:extLst>
                    <a:ext uri="{9D8B030D-6E8A-4147-A177-3AD203B41FA5}">
                      <a16:colId xmlns:a16="http://schemas.microsoft.com/office/drawing/2014/main" val="3992518027"/>
                    </a:ext>
                  </a:extLst>
                </a:gridCol>
                <a:gridCol w="2087789">
                  <a:extLst>
                    <a:ext uri="{9D8B030D-6E8A-4147-A177-3AD203B41FA5}">
                      <a16:colId xmlns:a16="http://schemas.microsoft.com/office/drawing/2014/main" val="3533401804"/>
                    </a:ext>
                  </a:extLst>
                </a:gridCol>
                <a:gridCol w="2087789">
                  <a:extLst>
                    <a:ext uri="{9D8B030D-6E8A-4147-A177-3AD203B41FA5}">
                      <a16:colId xmlns:a16="http://schemas.microsoft.com/office/drawing/2014/main" val="1042567456"/>
                    </a:ext>
                  </a:extLst>
                </a:gridCol>
              </a:tblGrid>
              <a:tr h="1687235">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September</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Wednesday 16</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Heavy Vehicle Services</a:t>
                      </a:r>
                      <a:endParaRPr lang="en-AU" sz="1000"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Redcliffe - 9:30am to 11:30pm</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October</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15</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AU" sz="1000" dirty="0">
                          <a:effectLst/>
                          <a:latin typeface="Arial" panose="020B0604020202020204" pitchFamily="34" charset="0"/>
                          <a:ea typeface="Calibri" panose="020F0502020204030204" pitchFamily="34" charset="0"/>
                          <a:cs typeface="Times New Roman" panose="02020603050405020304" pitchFamily="18" charset="0"/>
                        </a:rPr>
                        <a:t> &amp; 28</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AU" sz="1000" dirty="0">
                          <a:effectLst/>
                          <a:latin typeface="Arial" panose="020B0604020202020204" pitchFamily="34" charset="0"/>
                          <a:ea typeface="Calibri" panose="020F0502020204030204" pitchFamily="34" charset="0"/>
                          <a:cs typeface="Times New Roman" panose="02020603050405020304" pitchFamily="18" charset="0"/>
                        </a:rPr>
                        <a:t> </a:t>
                      </a:r>
                      <a:r>
                        <a:rPr lang="en-AU" sz="1000" b="1" dirty="0">
                          <a:effectLst/>
                          <a:latin typeface="Arial" panose="020B0604020202020204" pitchFamily="34" charset="0"/>
                          <a:ea typeface="Calibri" panose="020F0502020204030204" pitchFamily="34" charset="0"/>
                          <a:cs typeface="Times New Roman" panose="02020603050405020304" pitchFamily="18" charset="0"/>
                        </a:rPr>
                        <a:t>Wheatbelt Region</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Thursday 15</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AU" sz="1000" dirty="0">
                          <a:effectLst/>
                          <a:latin typeface="Arial" panose="020B0604020202020204" pitchFamily="34" charset="0"/>
                          <a:ea typeface="Calibri" panose="020F0502020204030204" pitchFamily="34" charset="0"/>
                          <a:cs typeface="Times New Roman" panose="02020603050405020304" pitchFamily="18" charset="0"/>
                        </a:rPr>
                        <a:t>  – Narrogin </a:t>
                      </a:r>
                      <a:r>
                        <a:rPr lang="en-AU" sz="1000" dirty="0" smtClean="0">
                          <a:effectLst/>
                          <a:latin typeface="Arial" panose="020B0604020202020204" pitchFamily="34" charset="0"/>
                          <a:ea typeface="Calibri" panose="020F0502020204030204" pitchFamily="34" charset="0"/>
                          <a:cs typeface="Times New Roman" panose="02020603050405020304" pitchFamily="18" charset="0"/>
                        </a:rPr>
                        <a:t> Club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1:30 to 3:30pm</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Wednesday 28</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AU" sz="1000" dirty="0">
                          <a:effectLst/>
                          <a:latin typeface="Arial" panose="020B0604020202020204" pitchFamily="34" charset="0"/>
                          <a:ea typeface="Calibri" panose="020F0502020204030204" pitchFamily="34" charset="0"/>
                          <a:cs typeface="Times New Roman" panose="02020603050405020304" pitchFamily="18" charset="0"/>
                        </a:rPr>
                        <a:t>  Northam Office Northam 1:30 to 3:30pm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November</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Wednesday 25</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b="1" dirty="0">
                          <a:effectLst/>
                          <a:latin typeface="Arial" panose="020B0604020202020204" pitchFamily="34" charset="0"/>
                          <a:ea typeface="Calibri" panose="020F0502020204030204" pitchFamily="34" charset="0"/>
                          <a:cs typeface="Times New Roman" panose="02020603050405020304" pitchFamily="18" charset="0"/>
                        </a:rPr>
                        <a:t>South West Region</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b="1"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Bunbury - 1:30 to 3:30pm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December</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817591"/>
                  </a:ext>
                </a:extLst>
              </a:tr>
              <a:tr h="1568387">
                <a:tc>
                  <a:txBody>
                    <a:bodyPr/>
                    <a:lstStyle/>
                    <a:p>
                      <a:pPr algn="ctr">
                        <a:lnSpc>
                          <a:spcPct val="107000"/>
                        </a:lnSpc>
                        <a:spcAft>
                          <a:spcPts val="0"/>
                        </a:spcAft>
                      </a:pPr>
                      <a:r>
                        <a:rPr lang="en-AU" sz="1300" b="1">
                          <a:effectLst/>
                          <a:latin typeface="Arial" panose="020B0604020202020204" pitchFamily="34" charset="0"/>
                          <a:ea typeface="Calibri" panose="020F0502020204030204" pitchFamily="34" charset="0"/>
                          <a:cs typeface="Times New Roman" panose="02020603050405020304" pitchFamily="18" charset="0"/>
                        </a:rPr>
                        <a:t>January</a:t>
                      </a:r>
                      <a:endParaRPr lang="en-AU" sz="100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000">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February</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17</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 –</a:t>
                      </a:r>
                      <a:r>
                        <a:rPr lang="en-AU" sz="1000" dirty="0">
                          <a:effectLst/>
                          <a:latin typeface="Arial" panose="020B0604020202020204" pitchFamily="34" charset="0"/>
                          <a:ea typeface="Calibri" panose="020F0502020204030204" pitchFamily="34" charset="0"/>
                          <a:cs typeface="Times New Roman" panose="02020603050405020304" pitchFamily="18" charset="0"/>
                        </a:rPr>
                        <a:t> 18</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AU" sz="1000" dirty="0">
                          <a:effectLst/>
                          <a:latin typeface="Arial" panose="020B0604020202020204" pitchFamily="34" charset="0"/>
                          <a:ea typeface="Calibri" panose="020F0502020204030204" pitchFamily="34" charset="0"/>
                          <a:cs typeface="Times New Roman" panose="02020603050405020304" pitchFamily="18" charset="0"/>
                        </a:rPr>
                        <a:t> </a:t>
                      </a:r>
                      <a:r>
                        <a:rPr lang="en-AU" sz="1000" b="1" dirty="0">
                          <a:effectLst/>
                          <a:latin typeface="Arial" panose="020B0604020202020204" pitchFamily="34" charset="0"/>
                          <a:ea typeface="Calibri" panose="020F0502020204030204" pitchFamily="34" charset="0"/>
                          <a:cs typeface="Times New Roman" panose="02020603050405020304" pitchFamily="18" charset="0"/>
                        </a:rPr>
                        <a:t>Mid-West Region</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smtClean="0">
                          <a:effectLst/>
                          <a:latin typeface="Arial" panose="020B0604020202020204" pitchFamily="34" charset="0"/>
                          <a:ea typeface="Calibri" panose="020F0502020204030204" pitchFamily="34" charset="0"/>
                          <a:cs typeface="Times New Roman" panose="02020603050405020304" pitchFamily="18" charset="0"/>
                        </a:rPr>
                        <a:t>Geraldton </a:t>
                      </a:r>
                      <a:r>
                        <a:rPr lang="en-AU" sz="1000" dirty="0">
                          <a:effectLst/>
                          <a:latin typeface="Arial" panose="020B0604020202020204" pitchFamily="34" charset="0"/>
                          <a:ea typeface="Calibri" panose="020F0502020204030204" pitchFamily="34" charset="0"/>
                          <a:cs typeface="Times New Roman" panose="02020603050405020304" pitchFamily="18" charset="0"/>
                        </a:rPr>
                        <a:t>- Wednesday 17</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smtClean="0">
                          <a:effectLst/>
                          <a:latin typeface="Arial" panose="020B0604020202020204" pitchFamily="34" charset="0"/>
                          <a:ea typeface="Calibri" panose="020F0502020204030204" pitchFamily="34" charset="0"/>
                          <a:cs typeface="Times New Roman" panose="02020603050405020304" pitchFamily="18" charset="0"/>
                        </a:rPr>
                        <a:t>Carnarvon </a:t>
                      </a:r>
                      <a:r>
                        <a:rPr lang="en-AU" sz="1000" dirty="0">
                          <a:effectLst/>
                          <a:latin typeface="Arial" panose="020B0604020202020204" pitchFamily="34" charset="0"/>
                          <a:ea typeface="Calibri" panose="020F0502020204030204" pitchFamily="34" charset="0"/>
                          <a:cs typeface="Times New Roman" panose="02020603050405020304" pitchFamily="18" charset="0"/>
                        </a:rPr>
                        <a:t>– </a:t>
                      </a:r>
                      <a:r>
                        <a:rPr lang="en-AU" sz="1000" dirty="0" smtClean="0">
                          <a:effectLst/>
                          <a:latin typeface="Arial" panose="020B0604020202020204" pitchFamily="34" charset="0"/>
                          <a:ea typeface="Calibri" panose="020F0502020204030204" pitchFamily="34" charset="0"/>
                          <a:cs typeface="Times New Roman" panose="02020603050405020304" pitchFamily="18" charset="0"/>
                        </a:rPr>
                        <a:t>Thursday</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March</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Friday 5</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b="1" dirty="0">
                          <a:effectLst/>
                          <a:latin typeface="Arial" panose="020B0604020202020204" pitchFamily="34" charset="0"/>
                          <a:ea typeface="Calibri" panose="020F0502020204030204" pitchFamily="34" charset="0"/>
                          <a:cs typeface="Times New Roman" panose="02020603050405020304" pitchFamily="18" charset="0"/>
                        </a:rPr>
                        <a:t>Auditors Conference Perth</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April</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Wednesday 21</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st</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Heavy Vehicle Services</a:t>
                      </a:r>
                      <a:endParaRPr lang="en-AU" sz="1000"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Redcliffe - 9:30am to 11:30pm</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3824861"/>
                  </a:ext>
                </a:extLst>
              </a:tr>
              <a:tr h="1483066">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May</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Wednesday 26th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b="1" dirty="0">
                          <a:effectLst/>
                          <a:latin typeface="Arial" panose="020B0604020202020204" pitchFamily="34" charset="0"/>
                          <a:ea typeface="Calibri" panose="020F0502020204030204" pitchFamily="34" charset="0"/>
                          <a:cs typeface="Times New Roman" panose="02020603050405020304" pitchFamily="18" charset="0"/>
                        </a:rPr>
                        <a:t>Great Southern Region</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b="1" dirty="0">
                          <a:effectLst/>
                          <a:latin typeface="Arial" panose="020B0604020202020204" pitchFamily="34" charset="0"/>
                          <a:ea typeface="Calibri" panose="020F0502020204030204" pitchFamily="34" charset="0"/>
                          <a:cs typeface="Times New Roman" panose="02020603050405020304" pitchFamily="18" charset="0"/>
                        </a:rPr>
                        <a:t> </a:t>
                      </a:r>
                      <a:r>
                        <a:rPr lang="en-AU" sz="1000" dirty="0" smtClean="0">
                          <a:effectLst/>
                          <a:latin typeface="Arial" panose="020B0604020202020204" pitchFamily="34" charset="0"/>
                          <a:ea typeface="Calibri" panose="020F0502020204030204" pitchFamily="34" charset="0"/>
                          <a:cs typeface="Times New Roman" panose="02020603050405020304" pitchFamily="18" charset="0"/>
                        </a:rPr>
                        <a:t>Albany</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June</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22</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nd</a:t>
                      </a:r>
                      <a:r>
                        <a:rPr lang="en-AU" sz="1000" dirty="0">
                          <a:effectLst/>
                          <a:latin typeface="Arial" panose="020B0604020202020204" pitchFamily="34" charset="0"/>
                          <a:ea typeface="Calibri" panose="020F0502020204030204" pitchFamily="34" charset="0"/>
                          <a:cs typeface="Times New Roman" panose="02020603050405020304" pitchFamily="18" charset="0"/>
                        </a:rPr>
                        <a:t> – 23</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rd</a:t>
                      </a:r>
                      <a:r>
                        <a:rPr lang="en-AU" sz="1000" dirty="0">
                          <a:effectLst/>
                          <a:latin typeface="Arial" panose="020B0604020202020204" pitchFamily="34" charset="0"/>
                          <a:ea typeface="Calibri" panose="020F0502020204030204" pitchFamily="34" charset="0"/>
                          <a:cs typeface="Times New Roman" panose="02020603050405020304" pitchFamily="18" charset="0"/>
                        </a:rPr>
                        <a:t> </a:t>
                      </a:r>
                      <a:r>
                        <a:rPr lang="en-AU" sz="1000" b="1" dirty="0">
                          <a:effectLst/>
                          <a:latin typeface="Arial" panose="020B0604020202020204" pitchFamily="34" charset="0"/>
                          <a:ea typeface="Calibri" panose="020F0502020204030204" pitchFamily="34" charset="0"/>
                          <a:cs typeface="Times New Roman" panose="02020603050405020304" pitchFamily="18" charset="0"/>
                        </a:rPr>
                        <a:t>Kimberley Region</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smtClean="0">
                          <a:effectLst/>
                          <a:latin typeface="Arial" panose="020B0604020202020204" pitchFamily="34" charset="0"/>
                          <a:ea typeface="Calibri" panose="020F0502020204030204" pitchFamily="34" charset="0"/>
                          <a:cs typeface="Times New Roman" panose="02020603050405020304" pitchFamily="18" charset="0"/>
                        </a:rPr>
                        <a:t>Broome </a:t>
                      </a:r>
                      <a:r>
                        <a:rPr lang="en-AU" sz="1000" dirty="0">
                          <a:effectLst/>
                          <a:latin typeface="Arial" panose="020B0604020202020204" pitchFamily="34" charset="0"/>
                          <a:ea typeface="Calibri" panose="020F0502020204030204" pitchFamily="34" charset="0"/>
                          <a:cs typeface="Times New Roman" panose="02020603050405020304" pitchFamily="18" charset="0"/>
                        </a:rPr>
                        <a:t>- Tuesday 22</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nd</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smtClean="0">
                          <a:effectLst/>
                          <a:latin typeface="Arial" panose="020B0604020202020204" pitchFamily="34" charset="0"/>
                          <a:ea typeface="Calibri" panose="020F0502020204030204" pitchFamily="34" charset="0"/>
                          <a:cs typeface="Times New Roman" panose="02020603050405020304" pitchFamily="18" charset="0"/>
                        </a:rPr>
                        <a:t>Kununurra </a:t>
                      </a:r>
                      <a:r>
                        <a:rPr lang="en-AU" sz="1000" dirty="0">
                          <a:effectLst/>
                          <a:latin typeface="Arial" panose="020B0604020202020204" pitchFamily="34" charset="0"/>
                          <a:ea typeface="Calibri" panose="020F0502020204030204" pitchFamily="34" charset="0"/>
                          <a:cs typeface="Times New Roman" panose="02020603050405020304" pitchFamily="18" charset="0"/>
                        </a:rPr>
                        <a:t>- Wednesday 23</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rd</a:t>
                      </a: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July</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Friday 23</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rd</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b="1" dirty="0">
                          <a:effectLst/>
                          <a:latin typeface="Arial" panose="020B0604020202020204" pitchFamily="34" charset="0"/>
                          <a:ea typeface="Calibri" panose="020F0502020204030204" pitchFamily="34" charset="0"/>
                          <a:cs typeface="Times New Roman" panose="02020603050405020304" pitchFamily="18" charset="0"/>
                        </a:rPr>
                        <a:t>Goldfields / Esperance Region</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smtClean="0">
                          <a:effectLst/>
                          <a:latin typeface="Arial" panose="020B0604020202020204" pitchFamily="34" charset="0"/>
                          <a:ea typeface="Calibri" panose="020F0502020204030204" pitchFamily="34" charset="0"/>
                          <a:cs typeface="Times New Roman" panose="02020603050405020304" pitchFamily="18" charset="0"/>
                        </a:rPr>
                        <a:t>Kalgoorlie</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August</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1300" b="1"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Monday 16</a:t>
                      </a:r>
                      <a:r>
                        <a:rPr lang="en-AU" sz="1000" baseline="30000" dirty="0">
                          <a:effectLst/>
                          <a:latin typeface="Arial" panose="020B0604020202020204" pitchFamily="34" charset="0"/>
                          <a:ea typeface="Calibri" panose="020F0502020204030204" pitchFamily="34" charset="0"/>
                          <a:cs typeface="Times New Roman" panose="02020603050405020304" pitchFamily="18" charset="0"/>
                        </a:rPr>
                        <a:t>th</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b="1" dirty="0">
                          <a:effectLst/>
                          <a:latin typeface="Arial" panose="020B0604020202020204" pitchFamily="34" charset="0"/>
                          <a:ea typeface="Calibri" panose="020F0502020204030204" pitchFamily="34" charset="0"/>
                          <a:cs typeface="Times New Roman" panose="02020603050405020304" pitchFamily="18" charset="0"/>
                        </a:rPr>
                        <a:t>Pilbara Region</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1000" dirty="0" smtClean="0">
                          <a:effectLst/>
                          <a:latin typeface="Arial" panose="020B0604020202020204" pitchFamily="34" charset="0"/>
                          <a:ea typeface="Calibri" panose="020F0502020204030204" pitchFamily="34" charset="0"/>
                          <a:cs typeface="Times New Roman" panose="02020603050405020304" pitchFamily="18" charset="0"/>
                        </a:rPr>
                        <a:t>Port </a:t>
                      </a:r>
                      <a:r>
                        <a:rPr lang="en-AU" sz="1000" dirty="0">
                          <a:effectLst/>
                          <a:latin typeface="Arial" panose="020B0604020202020204" pitchFamily="34" charset="0"/>
                          <a:ea typeface="Calibri" panose="020F0502020204030204" pitchFamily="34" charset="0"/>
                          <a:cs typeface="Times New Roman" panose="02020603050405020304" pitchFamily="18" charset="0"/>
                        </a:rPr>
                        <a:t>Hedland </a:t>
                      </a:r>
                      <a:r>
                        <a:rPr lang="en-AU" sz="1300" b="1" dirty="0">
                          <a:effectLst/>
                          <a:latin typeface="Arial" panose="020B0604020202020204" pitchFamily="34" charset="0"/>
                          <a:ea typeface="Calibri" panose="020F0502020204030204" pitchFamily="34" charset="0"/>
                          <a:cs typeface="Times New Roman" panose="02020603050405020304" pitchFamily="18" charset="0"/>
                        </a:rPr>
                        <a:t> </a:t>
                      </a:r>
                      <a:endParaRPr lang="en-AU" sz="1000" dirty="0">
                        <a:effectLst/>
                        <a:latin typeface="Helvetica" panose="020B0604020202020204" pitchFamily="34" charset="0"/>
                        <a:ea typeface="Calibri" panose="020F0502020204030204" pitchFamily="34" charset="0"/>
                        <a:cs typeface="Times New Roman" panose="02020603050405020304" pitchFamily="18" charset="0"/>
                      </a:endParaRPr>
                    </a:p>
                  </a:txBody>
                  <a:tcPr marL="64663" marR="646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749325"/>
                  </a:ext>
                </a:extLst>
              </a:tr>
            </a:tbl>
          </a:graphicData>
        </a:graphic>
      </p:graphicFrame>
    </p:spTree>
    <p:extLst>
      <p:ext uri="{BB962C8B-B14F-4D97-AF65-F5344CB8AC3E}">
        <p14:creationId xmlns:p14="http://schemas.microsoft.com/office/powerpoint/2010/main" val="1360501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10"/>
          </p:nvPr>
        </p:nvPicPr>
        <p:blipFill>
          <a:blip r:embed="rId3"/>
          <a:stretch>
            <a:fillRect/>
          </a:stretch>
        </p:blipFill>
        <p:spPr>
          <a:xfrm rot="1013279">
            <a:off x="7106642" y="1571593"/>
            <a:ext cx="4608262" cy="3968748"/>
          </a:xfrm>
          <a:prstGeom prst="rect">
            <a:avLst/>
          </a:prstGeom>
        </p:spPr>
      </p:pic>
      <p:sp>
        <p:nvSpPr>
          <p:cNvPr id="11" name="Content Placeholder 10"/>
          <p:cNvSpPr>
            <a:spLocks noGrp="1"/>
          </p:cNvSpPr>
          <p:nvPr>
            <p:ph sz="half" idx="1"/>
          </p:nvPr>
        </p:nvSpPr>
        <p:spPr>
          <a:xfrm>
            <a:off x="729463" y="2271688"/>
            <a:ext cx="5725421" cy="3852430"/>
          </a:xfrm>
        </p:spPr>
        <p:txBody>
          <a:bodyPr/>
          <a:lstStyle/>
          <a:p>
            <a:r>
              <a:rPr lang="en-AU" dirty="0" smtClean="0"/>
              <a:t>HVS has commenced a quarterly HVS Newsletter to subscribe just update your subscription settings these can be found on at the top of our webpage. Select Heavy Vehicles and HVS General News </a:t>
            </a:r>
          </a:p>
          <a:p>
            <a:r>
              <a:rPr lang="en-AU" dirty="0" smtClean="0"/>
              <a:t>We are also asking for any interesting story's </a:t>
            </a:r>
            <a:r>
              <a:rPr lang="en-AU" dirty="0"/>
              <a:t>to </a:t>
            </a:r>
            <a:r>
              <a:rPr lang="en-AU" dirty="0" smtClean="0"/>
              <a:t>share and/or a great photo </a:t>
            </a:r>
            <a:r>
              <a:rPr lang="en-AU" dirty="0"/>
              <a:t>from the </a:t>
            </a:r>
            <a:r>
              <a:rPr lang="en-AU" dirty="0" smtClean="0"/>
              <a:t>road. Send </a:t>
            </a:r>
            <a:r>
              <a:rPr lang="en-AU" dirty="0"/>
              <a:t>them to us at </a:t>
            </a:r>
            <a:r>
              <a:rPr lang="en-AU" dirty="0" smtClean="0">
                <a:hlinkClick r:id="rId4"/>
              </a:rPr>
              <a:t>hvs@mainroads.wa.gov.au</a:t>
            </a:r>
            <a:r>
              <a:rPr lang="en-AU" dirty="0" smtClean="0"/>
              <a:t> and </a:t>
            </a:r>
            <a:r>
              <a:rPr lang="en-AU" dirty="0"/>
              <a:t>we will share some of the best. </a:t>
            </a:r>
          </a:p>
        </p:txBody>
      </p:sp>
      <p:sp>
        <p:nvSpPr>
          <p:cNvPr id="10" name="Title 9"/>
          <p:cNvSpPr>
            <a:spLocks noGrp="1"/>
          </p:cNvSpPr>
          <p:nvPr>
            <p:ph type="title"/>
          </p:nvPr>
        </p:nvSpPr>
        <p:spPr>
          <a:xfrm>
            <a:off x="996593" y="987817"/>
            <a:ext cx="10654301" cy="1181643"/>
          </a:xfrm>
        </p:spPr>
        <p:txBody>
          <a:bodyPr/>
          <a:lstStyle/>
          <a:p>
            <a:r>
              <a:rPr lang="en-AU" dirty="0" smtClean="0"/>
              <a:t>Heavy Vehicle Services</a:t>
            </a:r>
            <a:br>
              <a:rPr lang="en-AU" dirty="0" smtClean="0"/>
            </a:br>
            <a:r>
              <a:rPr lang="en-AU" dirty="0" smtClean="0"/>
              <a:t>Newsletter </a:t>
            </a:r>
            <a:endParaRPr lang="en-AU" dirty="0"/>
          </a:p>
        </p:txBody>
      </p:sp>
    </p:spTree>
    <p:extLst>
      <p:ext uri="{BB962C8B-B14F-4D97-AF65-F5344CB8AC3E}">
        <p14:creationId xmlns:p14="http://schemas.microsoft.com/office/powerpoint/2010/main" val="4243389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541000" y="2454584"/>
            <a:ext cx="5825878" cy="2262293"/>
          </a:xfrm>
        </p:spPr>
        <p:txBody>
          <a:bodyPr/>
          <a:lstStyle/>
          <a:p>
            <a:r>
              <a:rPr lang="en-AU" sz="6000" smtClean="0"/>
              <a:t>Thank you</a:t>
            </a:r>
            <a:endParaRPr lang="en-AU" sz="6000" dirty="0"/>
          </a:p>
        </p:txBody>
      </p:sp>
    </p:spTree>
    <p:extLst>
      <p:ext uri="{BB962C8B-B14F-4D97-AF65-F5344CB8AC3E}">
        <p14:creationId xmlns:p14="http://schemas.microsoft.com/office/powerpoint/2010/main" val="3188665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127169" y="959161"/>
            <a:ext cx="10708660" cy="5898839"/>
          </a:xfrm>
          <a:prstGeom prst="rect">
            <a:avLst/>
          </a:prstGeom>
        </p:spPr>
      </p:pic>
    </p:spTree>
    <p:extLst>
      <p:ext uri="{BB962C8B-B14F-4D97-AF65-F5344CB8AC3E}">
        <p14:creationId xmlns:p14="http://schemas.microsoft.com/office/powerpoint/2010/main" val="91932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96593" y="964057"/>
            <a:ext cx="10550797" cy="5893943"/>
          </a:xfrm>
          <a:prstGeom prst="rect">
            <a:avLst/>
          </a:prstGeom>
        </p:spPr>
      </p:pic>
    </p:spTree>
    <p:extLst>
      <p:ext uri="{BB962C8B-B14F-4D97-AF65-F5344CB8AC3E}">
        <p14:creationId xmlns:p14="http://schemas.microsoft.com/office/powerpoint/2010/main" val="4231902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098669" y="852755"/>
            <a:ext cx="10677120" cy="5933326"/>
          </a:xfrm>
          <a:prstGeom prst="rect">
            <a:avLst/>
          </a:prstGeom>
        </p:spPr>
      </p:pic>
    </p:spTree>
    <p:extLst>
      <p:ext uri="{BB962C8B-B14F-4D97-AF65-F5344CB8AC3E}">
        <p14:creationId xmlns:p14="http://schemas.microsoft.com/office/powerpoint/2010/main" val="3349837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96593" y="841141"/>
            <a:ext cx="10925157" cy="6016859"/>
          </a:xfrm>
          <a:prstGeom prst="rect">
            <a:avLst/>
          </a:prstGeom>
        </p:spPr>
      </p:pic>
    </p:spTree>
    <p:extLst>
      <p:ext uri="{BB962C8B-B14F-4D97-AF65-F5344CB8AC3E}">
        <p14:creationId xmlns:p14="http://schemas.microsoft.com/office/powerpoint/2010/main" val="2409509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80411" y="956511"/>
            <a:ext cx="10783499" cy="5901489"/>
          </a:xfrm>
          <a:prstGeom prst="rect">
            <a:avLst/>
          </a:prstGeom>
        </p:spPr>
      </p:pic>
    </p:spTree>
    <p:extLst>
      <p:ext uri="{BB962C8B-B14F-4D97-AF65-F5344CB8AC3E}">
        <p14:creationId xmlns:p14="http://schemas.microsoft.com/office/powerpoint/2010/main" val="1999772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97285" y="1011150"/>
            <a:ext cx="10571219" cy="5846850"/>
          </a:xfrm>
          <a:prstGeom prst="rect">
            <a:avLst/>
          </a:prstGeom>
        </p:spPr>
      </p:pic>
    </p:spTree>
    <p:extLst>
      <p:ext uri="{BB962C8B-B14F-4D97-AF65-F5344CB8AC3E}">
        <p14:creationId xmlns:p14="http://schemas.microsoft.com/office/powerpoint/2010/main" val="2822649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10647" y="932590"/>
            <a:ext cx="10616958" cy="5925410"/>
          </a:xfrm>
          <a:prstGeom prst="rect">
            <a:avLst/>
          </a:prstGeom>
        </p:spPr>
      </p:pic>
    </p:spTree>
    <p:extLst>
      <p:ext uri="{BB962C8B-B14F-4D97-AF65-F5344CB8AC3E}">
        <p14:creationId xmlns:p14="http://schemas.microsoft.com/office/powerpoint/2010/main" val="96838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45223" y="1059959"/>
            <a:ext cx="10892246" cy="5972702"/>
          </a:xfrm>
          <a:prstGeom prst="rect">
            <a:avLst/>
          </a:prstGeom>
        </p:spPr>
      </p:pic>
    </p:spTree>
    <p:extLst>
      <p:ext uri="{BB962C8B-B14F-4D97-AF65-F5344CB8AC3E}">
        <p14:creationId xmlns:p14="http://schemas.microsoft.com/office/powerpoint/2010/main" val="609936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19#1044620  PowerPoint - Main Roads logo [Read-Only]" id="{1D138DA5-81D3-44B2-97A4-9378934422C8}" vid="{51D78CDB-B62E-4CB7-920A-CE70B9413E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EF2BC579797A49AEEE6BC7EBECB6A0" ma:contentTypeVersion="11" ma:contentTypeDescription="Create a new document." ma:contentTypeScope="" ma:versionID="ec6a297a9ed860ecc26fcb49e9cac9ff">
  <xsd:schema xmlns:xsd="http://www.w3.org/2001/XMLSchema" xmlns:xs="http://www.w3.org/2001/XMLSchema" xmlns:p="http://schemas.microsoft.com/office/2006/metadata/properties" xmlns:ns3="51cb2afe-6645-4524-857a-95d2477541bf" xmlns:ns4="621ef25e-af53-41c2-b8d0-81948e9c8edc" targetNamespace="http://schemas.microsoft.com/office/2006/metadata/properties" ma:root="true" ma:fieldsID="7dd299f322f04f497786986abed54e00" ns3:_="" ns4:_="">
    <xsd:import namespace="51cb2afe-6645-4524-857a-95d2477541bf"/>
    <xsd:import namespace="621ef25e-af53-41c2-b8d0-81948e9c8ed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b2afe-6645-4524-857a-95d2477541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1ef25e-af53-41c2-b8d0-81948e9c8ed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E3B432-3501-45DD-AC26-7E12455FDB17}">
  <ds:schemaRefs>
    <ds:schemaRef ds:uri="http://schemas.microsoft.com/sharepoint/v3/contenttype/forms"/>
  </ds:schemaRefs>
</ds:datastoreItem>
</file>

<file path=customXml/itemProps2.xml><?xml version="1.0" encoding="utf-8"?>
<ds:datastoreItem xmlns:ds="http://schemas.openxmlformats.org/officeDocument/2006/customXml" ds:itemID="{37BE8A94-ECAB-4E6F-90DA-63C9D74AF9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cb2afe-6645-4524-857a-95d2477541bf"/>
    <ds:schemaRef ds:uri="621ef25e-af53-41c2-b8d0-81948e9c8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8EA9D9-D6DA-462F-A251-46ED9E7546E4}">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21ef25e-af53-41c2-b8d0-81948e9c8edc"/>
    <ds:schemaRef ds:uri="51cb2afe-6645-4524-857a-95d2477541bf"/>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PowerPoint - Main Roads logo</Template>
  <TotalTime>772</TotalTime>
  <Words>2149</Words>
  <Application>Microsoft Office PowerPoint</Application>
  <PresentationFormat>Widescreen</PresentationFormat>
  <Paragraphs>204</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Helvetica</vt:lpstr>
      <vt:lpstr>Segoe UI</vt:lpstr>
      <vt:lpstr>Segoe UI Black</vt:lpstr>
      <vt:lpstr>Segoe UI Light</vt:lpstr>
      <vt:lpstr>Times New Roman</vt:lpstr>
      <vt:lpstr>Wingdings</vt:lpstr>
      <vt:lpstr>Office Theme</vt:lpstr>
      <vt:lpstr>TRANSAFE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Roadwork Projects </vt:lpstr>
      <vt:lpstr>Rest Areas Updates</vt:lpstr>
      <vt:lpstr>Heavy Vehicle Services Industry Information Sessions </vt:lpstr>
      <vt:lpstr>Heavy Vehicle Services Industry Information Sessions Calendar </vt:lpstr>
      <vt:lpstr>Heavy Vehicle Services Newsletter </vt:lpstr>
      <vt:lpstr>Thank you</vt:lpstr>
    </vt:vector>
  </TitlesOfParts>
  <Company>Main Roads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dc:title>
  <dc:creator>CLARKE Jasmin (CCO/A)</dc:creator>
  <cp:lastModifiedBy>GIBSON Lana (IEC)</cp:lastModifiedBy>
  <cp:revision>21</cp:revision>
  <cp:lastPrinted>2020-09-22T08:33:16Z</cp:lastPrinted>
  <dcterms:created xsi:type="dcterms:W3CDTF">2020-02-26T04:15:13Z</dcterms:created>
  <dcterms:modified xsi:type="dcterms:W3CDTF">2020-09-22T08:37:54Z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0x010100E3EF2BC579797A49AEEE6BC7EBECB6A0</vt:lpwstr>
  </property>
</Properties>
</file>